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8" r:id="rId12"/>
    <p:sldId id="270" r:id="rId13"/>
    <p:sldId id="273" r:id="rId14"/>
    <p:sldId id="274" r:id="rId15"/>
    <p:sldId id="275" r:id="rId16"/>
    <p:sldId id="276" r:id="rId17"/>
    <p:sldId id="277" r:id="rId18"/>
    <p:sldId id="278" r:id="rId19"/>
    <p:sldId id="279" r:id="rId20"/>
    <p:sldId id="280" r:id="rId21"/>
    <p:sldId id="281" r:id="rId22"/>
    <p:sldId id="282" r:id="rId23"/>
    <p:sldId id="283" r:id="rId24"/>
  </p:sldIdLst>
  <p:sldSz cx="18288000" cy="10287000"/>
  <p:notesSz cx="6858000" cy="9144000"/>
  <p:embeddedFontLst>
    <p:embeddedFont>
      <p:font typeface="Calibri" pitchFamily="34" charset="0"/>
      <p:regular r:id="rId26"/>
      <p:bold r:id="rId27"/>
      <p:italic r:id="rId28"/>
      <p:boldItalic r:id="rId29"/>
    </p:embeddedFont>
    <p:embeddedFont>
      <p:font typeface="Calibri (MS)" charset="0"/>
      <p:regular r:id="rId30"/>
    </p:embeddedFont>
    <p:embeddedFont>
      <p:font typeface="Calibri (MS) Bold" charset="0"/>
      <p:regular r:id="rId31"/>
    </p:embeddedFont>
    <p:embeddedFont>
      <p:font typeface="Aileron Bold"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2" autoAdjust="0"/>
    <p:restoredTop sz="94622" autoAdjust="0"/>
  </p:normalViewPr>
  <p:slideViewPr>
    <p:cSldViewPr>
      <p:cViewPr>
        <p:scale>
          <a:sx n="49" d="100"/>
          <a:sy n="49" d="100"/>
        </p:scale>
        <p:origin x="-46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B32212-11AA-42A5-BA50-FBBCDB73864F}" type="datetimeFigureOut">
              <a:rPr lang="en-IN" smtClean="0"/>
              <a:t>02-08-2024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A6FF89-0EEA-42B0-BA86-C5097088FB84}" type="slidenum">
              <a:rPr lang="en-IN" smtClean="0"/>
              <a:t>‹#›</a:t>
            </a:fld>
            <a:endParaRPr lang="en-IN"/>
          </a:p>
        </p:txBody>
      </p:sp>
    </p:spTree>
    <p:extLst>
      <p:ext uri="{BB962C8B-B14F-4D97-AF65-F5344CB8AC3E}">
        <p14:creationId xmlns:p14="http://schemas.microsoft.com/office/powerpoint/2010/main" val="1976042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7A6FF89-0EEA-42B0-BA86-C5097088FB84}" type="slidenum">
              <a:rPr lang="en-IN" smtClean="0"/>
              <a:t>1</a:t>
            </a:fld>
            <a:endParaRPr lang="en-IN"/>
          </a:p>
        </p:txBody>
      </p:sp>
    </p:spTree>
    <p:extLst>
      <p:ext uri="{BB962C8B-B14F-4D97-AF65-F5344CB8AC3E}">
        <p14:creationId xmlns:p14="http://schemas.microsoft.com/office/powerpoint/2010/main" val="1315262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7A6FF89-0EEA-42B0-BA86-C5097088FB84}" type="slidenum">
              <a:rPr lang="en-IN" smtClean="0"/>
              <a:t>8</a:t>
            </a:fld>
            <a:endParaRPr lang="en-IN"/>
          </a:p>
        </p:txBody>
      </p:sp>
    </p:spTree>
    <p:extLst>
      <p:ext uri="{BB962C8B-B14F-4D97-AF65-F5344CB8AC3E}">
        <p14:creationId xmlns:p14="http://schemas.microsoft.com/office/powerpoint/2010/main" val="2568820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7A6FF89-0EEA-42B0-BA86-C5097088FB84}" type="slidenum">
              <a:rPr lang="en-IN" smtClean="0"/>
              <a:t>13</a:t>
            </a:fld>
            <a:endParaRPr lang="en-IN"/>
          </a:p>
        </p:txBody>
      </p:sp>
    </p:spTree>
    <p:extLst>
      <p:ext uri="{BB962C8B-B14F-4D97-AF65-F5344CB8AC3E}">
        <p14:creationId xmlns:p14="http://schemas.microsoft.com/office/powerpoint/2010/main" val="2302861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7A6FF89-0EEA-42B0-BA86-C5097088FB84}" type="slidenum">
              <a:rPr lang="en-IN" smtClean="0"/>
              <a:t>15</a:t>
            </a:fld>
            <a:endParaRPr lang="en-IN"/>
          </a:p>
        </p:txBody>
      </p:sp>
    </p:spTree>
    <p:extLst>
      <p:ext uri="{BB962C8B-B14F-4D97-AF65-F5344CB8AC3E}">
        <p14:creationId xmlns:p14="http://schemas.microsoft.com/office/powerpoint/2010/main" val="1052376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7A6FF89-0EEA-42B0-BA86-C5097088FB84}" type="slidenum">
              <a:rPr lang="en-IN" smtClean="0"/>
              <a:t>16</a:t>
            </a:fld>
            <a:endParaRPr lang="en-IN"/>
          </a:p>
        </p:txBody>
      </p:sp>
    </p:spTree>
    <p:extLst>
      <p:ext uri="{BB962C8B-B14F-4D97-AF65-F5344CB8AC3E}">
        <p14:creationId xmlns:p14="http://schemas.microsoft.com/office/powerpoint/2010/main" val="1215926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7A6FF89-0EEA-42B0-BA86-C5097088FB84}" type="slidenum">
              <a:rPr lang="en-IN" smtClean="0"/>
              <a:t>21</a:t>
            </a:fld>
            <a:endParaRPr lang="en-IN"/>
          </a:p>
        </p:txBody>
      </p:sp>
    </p:spTree>
    <p:extLst>
      <p:ext uri="{BB962C8B-B14F-4D97-AF65-F5344CB8AC3E}">
        <p14:creationId xmlns:p14="http://schemas.microsoft.com/office/powerpoint/2010/main" val="988252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90.sv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87.svg"/></Relationships>
</file>

<file path=ppt/slides/_rels/slide17.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97.svg"/><Relationship Id="rId5" Type="http://schemas.openxmlformats.org/officeDocument/2006/relationships/image" Target="../media/image60.png"/><Relationship Id="rId4" Type="http://schemas.openxmlformats.org/officeDocument/2006/relationships/image" Target="../media/image95.sv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97.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97.sv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02.svg"/><Relationship Id="rId7" Type="http://schemas.openxmlformats.org/officeDocument/2006/relationships/image" Target="../media/image106.sv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6.png"/><Relationship Id="rId11" Type="http://schemas.openxmlformats.org/officeDocument/2006/relationships/image" Target="../media/image110.svg"/><Relationship Id="rId5" Type="http://schemas.openxmlformats.org/officeDocument/2006/relationships/image" Target="../media/image104.svg"/><Relationship Id="rId10" Type="http://schemas.openxmlformats.org/officeDocument/2006/relationships/image" Target="../media/image68.png"/><Relationship Id="rId4" Type="http://schemas.openxmlformats.org/officeDocument/2006/relationships/image" Target="../media/image65.png"/><Relationship Id="rId9" Type="http://schemas.openxmlformats.org/officeDocument/2006/relationships/image" Target="../media/image108.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9.svg"/><Relationship Id="rId18" Type="http://schemas.openxmlformats.org/officeDocument/2006/relationships/image" Target="../media/image15.png"/><Relationship Id="rId26" Type="http://schemas.openxmlformats.org/officeDocument/2006/relationships/image" Target="../media/image19.png"/><Relationship Id="rId39" Type="http://schemas.openxmlformats.org/officeDocument/2006/relationships/image" Target="../media/image28.png"/><Relationship Id="rId3" Type="http://schemas.openxmlformats.org/officeDocument/2006/relationships/image" Target="../media/image9.svg"/><Relationship Id="rId21" Type="http://schemas.openxmlformats.org/officeDocument/2006/relationships/image" Target="../media/image27.svg"/><Relationship Id="rId34" Type="http://schemas.openxmlformats.org/officeDocument/2006/relationships/image" Target="../media/image23.png"/><Relationship Id="rId7" Type="http://schemas.openxmlformats.org/officeDocument/2006/relationships/image" Target="../media/image13.svg"/><Relationship Id="rId12" Type="http://schemas.openxmlformats.org/officeDocument/2006/relationships/image" Target="../media/image12.png"/><Relationship Id="rId17" Type="http://schemas.openxmlformats.org/officeDocument/2006/relationships/image" Target="../media/image23.svg"/><Relationship Id="rId25" Type="http://schemas.openxmlformats.org/officeDocument/2006/relationships/image" Target="../media/image31.svg"/><Relationship Id="rId33" Type="http://schemas.openxmlformats.org/officeDocument/2006/relationships/image" Target="../media/image39.svg"/><Relationship Id="rId38" Type="http://schemas.openxmlformats.org/officeDocument/2006/relationships/image" Target="../media/image27.png"/><Relationship Id="rId2" Type="http://schemas.openxmlformats.org/officeDocument/2006/relationships/image" Target="../media/image7.png"/><Relationship Id="rId16" Type="http://schemas.openxmlformats.org/officeDocument/2006/relationships/image" Target="../media/image14.png"/><Relationship Id="rId20" Type="http://schemas.openxmlformats.org/officeDocument/2006/relationships/image" Target="../media/image16.png"/><Relationship Id="rId29" Type="http://schemas.openxmlformats.org/officeDocument/2006/relationships/image" Target="../media/image35.svg"/><Relationship Id="rId41" Type="http://schemas.openxmlformats.org/officeDocument/2006/relationships/image" Target="../media/image47.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7.svg"/><Relationship Id="rId24" Type="http://schemas.openxmlformats.org/officeDocument/2006/relationships/image" Target="../media/image18.png"/><Relationship Id="rId32" Type="http://schemas.openxmlformats.org/officeDocument/2006/relationships/image" Target="../media/image22.png"/><Relationship Id="rId37" Type="http://schemas.openxmlformats.org/officeDocument/2006/relationships/image" Target="../media/image26.png"/><Relationship Id="rId40" Type="http://schemas.openxmlformats.org/officeDocument/2006/relationships/image" Target="../media/image29.png"/><Relationship Id="rId5" Type="http://schemas.openxmlformats.org/officeDocument/2006/relationships/image" Target="../media/image11.svg"/><Relationship Id="rId15" Type="http://schemas.openxmlformats.org/officeDocument/2006/relationships/image" Target="../media/image21.svg"/><Relationship Id="rId23" Type="http://schemas.openxmlformats.org/officeDocument/2006/relationships/image" Target="../media/image29.svg"/><Relationship Id="rId28" Type="http://schemas.openxmlformats.org/officeDocument/2006/relationships/image" Target="../media/image20.png"/><Relationship Id="rId36" Type="http://schemas.openxmlformats.org/officeDocument/2006/relationships/image" Target="../media/image25.png"/><Relationship Id="rId10" Type="http://schemas.openxmlformats.org/officeDocument/2006/relationships/image" Target="../media/image11.png"/><Relationship Id="rId19" Type="http://schemas.openxmlformats.org/officeDocument/2006/relationships/image" Target="../media/image25.svg"/><Relationship Id="rId31" Type="http://schemas.openxmlformats.org/officeDocument/2006/relationships/image" Target="../media/image37.svg"/><Relationship Id="rId4" Type="http://schemas.openxmlformats.org/officeDocument/2006/relationships/image" Target="../media/image8.png"/><Relationship Id="rId9" Type="http://schemas.openxmlformats.org/officeDocument/2006/relationships/image" Target="../media/image15.svg"/><Relationship Id="rId14" Type="http://schemas.openxmlformats.org/officeDocument/2006/relationships/image" Target="../media/image13.png"/><Relationship Id="rId22" Type="http://schemas.openxmlformats.org/officeDocument/2006/relationships/image" Target="../media/image17.png"/><Relationship Id="rId27" Type="http://schemas.openxmlformats.org/officeDocument/2006/relationships/image" Target="../media/image33.svg"/><Relationship Id="rId30" Type="http://schemas.openxmlformats.org/officeDocument/2006/relationships/image" Target="../media/image21.png"/><Relationship Id="rId35"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59.svg"/><Relationship Id="rId3" Type="http://schemas.openxmlformats.org/officeDocument/2006/relationships/image" Target="../media/image49.svg"/><Relationship Id="rId7" Type="http://schemas.openxmlformats.org/officeDocument/2006/relationships/image" Target="../media/image53.svg"/><Relationship Id="rId12" Type="http://schemas.openxmlformats.org/officeDocument/2006/relationships/image" Target="../media/image35.png"/><Relationship Id="rId17" Type="http://schemas.openxmlformats.org/officeDocument/2006/relationships/image" Target="../media/image39.png"/><Relationship Id="rId2" Type="http://schemas.openxmlformats.org/officeDocument/2006/relationships/image" Target="../media/image30.png"/><Relationship Id="rId16"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57.svg"/><Relationship Id="rId5" Type="http://schemas.openxmlformats.org/officeDocument/2006/relationships/image" Target="../media/image51.svg"/><Relationship Id="rId15" Type="http://schemas.openxmlformats.org/officeDocument/2006/relationships/image" Target="../media/image37.png"/><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media/image55.svg"/><Relationship Id="rId14" Type="http://schemas.openxmlformats.org/officeDocument/2006/relationships/image" Target="../media/image36.png"/></Relationships>
</file>

<file path=ppt/slides/_rels/slide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75.svg"/><Relationship Id="rId3" Type="http://schemas.openxmlformats.org/officeDocument/2006/relationships/image" Target="../media/image65.svg"/><Relationship Id="rId7" Type="http://schemas.openxmlformats.org/officeDocument/2006/relationships/image" Target="../media/image69.svg"/><Relationship Id="rId12"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73.svg"/><Relationship Id="rId5" Type="http://schemas.openxmlformats.org/officeDocument/2006/relationships/image" Target="../media/image67.svg"/><Relationship Id="rId15" Type="http://schemas.openxmlformats.org/officeDocument/2006/relationships/image" Target="../media/image77.svg"/><Relationship Id="rId10" Type="http://schemas.openxmlformats.org/officeDocument/2006/relationships/image" Target="../media/image44.png"/><Relationship Id="rId4" Type="http://schemas.openxmlformats.org/officeDocument/2006/relationships/image" Target="../media/image41.png"/><Relationship Id="rId9" Type="http://schemas.openxmlformats.org/officeDocument/2006/relationships/image" Target="../media/image71.svg"/><Relationship Id="rId14" Type="http://schemas.openxmlformats.org/officeDocument/2006/relationships/image" Target="../media/image46.png"/></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71.svg"/><Relationship Id="rId3" Type="http://schemas.openxmlformats.org/officeDocument/2006/relationships/image" Target="../media/image75.svg"/><Relationship Id="rId7" Type="http://schemas.openxmlformats.org/officeDocument/2006/relationships/image" Target="../media/image65.svg"/><Relationship Id="rId12"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69.svg"/><Relationship Id="rId5" Type="http://schemas.openxmlformats.org/officeDocument/2006/relationships/image" Target="../media/image77.svg"/><Relationship Id="rId15" Type="http://schemas.openxmlformats.org/officeDocument/2006/relationships/image" Target="../media/image73.svg"/><Relationship Id="rId10" Type="http://schemas.openxmlformats.org/officeDocument/2006/relationships/image" Target="../media/image42.png"/><Relationship Id="rId4" Type="http://schemas.openxmlformats.org/officeDocument/2006/relationships/image" Target="../media/image46.png"/><Relationship Id="rId9" Type="http://schemas.openxmlformats.org/officeDocument/2006/relationships/image" Target="../media/image67.svg"/><Relationship Id="rId14" Type="http://schemas.openxmlformats.org/officeDocument/2006/relationships/image" Target="../media/image4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9333" b="-9333"/>
            </a:stretch>
          </a:blipFill>
        </p:spPr>
        <p:txBody>
          <a:bodyPr/>
          <a:lstStyle/>
          <a:p>
            <a:endParaRPr lang="en-IN" dirty="0"/>
          </a:p>
        </p:txBody>
      </p:sp>
      <p:pic>
        <p:nvPicPr>
          <p:cNvPr id="3" name="Picture 3"/>
          <p:cNvPicPr>
            <a:picLocks noChangeAspect="1"/>
          </p:cNvPicPr>
          <p:nvPr/>
        </p:nvPicPr>
        <p:blipFill>
          <a:blip r:embed="rId4"/>
          <a:stretch>
            <a:fillRect/>
          </a:stretch>
        </p:blipFill>
        <p:spPr>
          <a:xfrm>
            <a:off x="11982731" y="3687675"/>
            <a:ext cx="6747540" cy="6851348"/>
          </a:xfrm>
          <a:prstGeom prst="rect">
            <a:avLst/>
          </a:prstGeom>
        </p:spPr>
      </p:pic>
      <p:sp>
        <p:nvSpPr>
          <p:cNvPr id="4" name="Freeform 4"/>
          <p:cNvSpPr/>
          <p:nvPr/>
        </p:nvSpPr>
        <p:spPr>
          <a:xfrm>
            <a:off x="1413708" y="358853"/>
            <a:ext cx="3477165" cy="1235309"/>
          </a:xfrm>
          <a:custGeom>
            <a:avLst/>
            <a:gdLst/>
            <a:ahLst/>
            <a:cxnLst/>
            <a:rect l="l" t="t" r="r" b="b"/>
            <a:pathLst>
              <a:path w="3477165" h="1235309">
                <a:moveTo>
                  <a:pt x="0" y="0"/>
                </a:moveTo>
                <a:lnTo>
                  <a:pt x="3477165" y="0"/>
                </a:lnTo>
                <a:lnTo>
                  <a:pt x="3477165" y="1235308"/>
                </a:lnTo>
                <a:lnTo>
                  <a:pt x="0" y="1235308"/>
                </a:lnTo>
                <a:lnTo>
                  <a:pt x="0" y="0"/>
                </a:lnTo>
                <a:close/>
              </a:path>
            </a:pathLst>
          </a:custGeom>
          <a:blipFill>
            <a:blip r:embed="rId5"/>
            <a:stretch>
              <a:fillRect/>
            </a:stretch>
          </a:blipFill>
        </p:spPr>
      </p:sp>
      <p:sp>
        <p:nvSpPr>
          <p:cNvPr id="5" name="Freeform 5"/>
          <p:cNvSpPr/>
          <p:nvPr/>
        </p:nvSpPr>
        <p:spPr>
          <a:xfrm>
            <a:off x="334580" y="358853"/>
            <a:ext cx="1079128" cy="1088391"/>
          </a:xfrm>
          <a:custGeom>
            <a:avLst/>
            <a:gdLst/>
            <a:ahLst/>
            <a:cxnLst/>
            <a:rect l="l" t="t" r="r" b="b"/>
            <a:pathLst>
              <a:path w="1079128" h="1088391">
                <a:moveTo>
                  <a:pt x="0" y="0"/>
                </a:moveTo>
                <a:lnTo>
                  <a:pt x="1079128" y="0"/>
                </a:lnTo>
                <a:lnTo>
                  <a:pt x="1079128" y="1088390"/>
                </a:lnTo>
                <a:lnTo>
                  <a:pt x="0" y="1088390"/>
                </a:lnTo>
                <a:lnTo>
                  <a:pt x="0" y="0"/>
                </a:lnTo>
                <a:close/>
              </a:path>
            </a:pathLst>
          </a:custGeom>
          <a:blipFill>
            <a:blip r:embed="rId6"/>
            <a:stretch>
              <a:fillRect/>
            </a:stretch>
          </a:blipFill>
        </p:spPr>
      </p:sp>
      <p:sp>
        <p:nvSpPr>
          <p:cNvPr id="6" name="TextBox 6"/>
          <p:cNvSpPr txBox="1"/>
          <p:nvPr/>
        </p:nvSpPr>
        <p:spPr>
          <a:xfrm>
            <a:off x="2250788" y="3731009"/>
            <a:ext cx="13493676" cy="1586973"/>
          </a:xfrm>
          <a:prstGeom prst="rect">
            <a:avLst/>
          </a:prstGeom>
        </p:spPr>
        <p:txBody>
          <a:bodyPr wrap="square" lIns="0" tIns="0" rIns="0" bIns="0" rtlCol="0" anchor="t">
            <a:spAutoFit/>
          </a:bodyPr>
          <a:lstStyle/>
          <a:p>
            <a:pPr algn="ctr">
              <a:lnSpc>
                <a:spcPts val="13319"/>
              </a:lnSpc>
            </a:pPr>
            <a:r>
              <a:rPr lang="en-US" sz="7200" dirty="0">
                <a:solidFill>
                  <a:srgbClr val="36B7DA"/>
                </a:solidFill>
                <a:latin typeface="Klein Bold"/>
                <a:ea typeface="Klein Bold"/>
                <a:cs typeface="Klein Bold"/>
                <a:sym typeface="Klein Bold"/>
              </a:rPr>
              <a:t>LOAN DEFAULT PREDICTION</a:t>
            </a:r>
          </a:p>
        </p:txBody>
      </p:sp>
      <p:sp>
        <p:nvSpPr>
          <p:cNvPr id="7" name="TextBox 7"/>
          <p:cNvSpPr txBox="1"/>
          <p:nvPr/>
        </p:nvSpPr>
        <p:spPr>
          <a:xfrm>
            <a:off x="2057400" y="3091597"/>
            <a:ext cx="15167837" cy="666849"/>
          </a:xfrm>
          <a:prstGeom prst="rect">
            <a:avLst/>
          </a:prstGeom>
        </p:spPr>
        <p:txBody>
          <a:bodyPr lIns="0" tIns="0" rIns="0" bIns="0" rtlCol="0" anchor="t">
            <a:spAutoFit/>
          </a:bodyPr>
          <a:lstStyle/>
          <a:p>
            <a:pPr algn="l">
              <a:lnSpc>
                <a:spcPts val="5179"/>
              </a:lnSpc>
            </a:pPr>
            <a:r>
              <a:rPr lang="en-US" sz="3698" dirty="0">
                <a:solidFill>
                  <a:srgbClr val="F4F4F4"/>
                </a:solidFill>
                <a:latin typeface="Helios Bold"/>
                <a:ea typeface="Helios Bold"/>
                <a:cs typeface="Helios Bold"/>
                <a:sym typeface="Helios Bold"/>
              </a:rPr>
              <a:t>                                   </a:t>
            </a:r>
            <a:r>
              <a:rPr lang="en-US" sz="3698" dirty="0" smtClean="0">
                <a:solidFill>
                  <a:srgbClr val="F4F4F4"/>
                </a:solidFill>
                <a:latin typeface="Helios Bold"/>
                <a:ea typeface="Helios Bold"/>
                <a:cs typeface="Helios Bold"/>
                <a:sym typeface="Helios Bold"/>
              </a:rPr>
              <a:t>CAPSTONE PROJECT  </a:t>
            </a:r>
            <a:endParaRPr lang="en-US" sz="3698" dirty="0">
              <a:solidFill>
                <a:srgbClr val="F4F4F4"/>
              </a:solidFill>
              <a:latin typeface="Helios Bold"/>
              <a:ea typeface="Helios Bold"/>
              <a:cs typeface="Helios Bold"/>
              <a:sym typeface="Helios Bold"/>
            </a:endParaRPr>
          </a:p>
        </p:txBody>
      </p:sp>
      <p:sp>
        <p:nvSpPr>
          <p:cNvPr id="8" name="TextBox 8"/>
          <p:cNvSpPr txBox="1"/>
          <p:nvPr/>
        </p:nvSpPr>
        <p:spPr>
          <a:xfrm>
            <a:off x="8305800" y="7154369"/>
            <a:ext cx="4135026" cy="488532"/>
          </a:xfrm>
          <a:prstGeom prst="rect">
            <a:avLst/>
          </a:prstGeom>
        </p:spPr>
        <p:txBody>
          <a:bodyPr wrap="square" lIns="0" tIns="0" rIns="0" bIns="0" rtlCol="0" anchor="t">
            <a:spAutoFit/>
          </a:bodyPr>
          <a:lstStyle/>
          <a:p>
            <a:pPr algn="ctr">
              <a:lnSpc>
                <a:spcPts val="4205"/>
              </a:lnSpc>
            </a:pPr>
            <a:r>
              <a:rPr lang="en-US" sz="2700" dirty="0">
                <a:solidFill>
                  <a:srgbClr val="F4F4F4"/>
                </a:solidFill>
                <a:latin typeface="Helios"/>
                <a:ea typeface="Helios"/>
                <a:cs typeface="Helios"/>
                <a:sym typeface="Helios"/>
              </a:rPr>
              <a:t>ANANNYA SINGH</a:t>
            </a:r>
          </a:p>
        </p:txBody>
      </p:sp>
      <p:sp>
        <p:nvSpPr>
          <p:cNvPr id="9" name="TextBox 9"/>
          <p:cNvSpPr txBox="1"/>
          <p:nvPr/>
        </p:nvSpPr>
        <p:spPr>
          <a:xfrm>
            <a:off x="8403495" y="7653955"/>
            <a:ext cx="3314973" cy="488532"/>
          </a:xfrm>
          <a:prstGeom prst="rect">
            <a:avLst/>
          </a:prstGeom>
        </p:spPr>
        <p:txBody>
          <a:bodyPr wrap="square" lIns="0" tIns="0" rIns="0" bIns="0" rtlCol="0" anchor="t">
            <a:spAutoFit/>
          </a:bodyPr>
          <a:lstStyle/>
          <a:p>
            <a:pPr algn="ctr">
              <a:lnSpc>
                <a:spcPts val="4205"/>
              </a:lnSpc>
            </a:pPr>
            <a:r>
              <a:rPr lang="en-US" sz="2700" dirty="0">
                <a:solidFill>
                  <a:srgbClr val="F4F4F4"/>
                </a:solidFill>
                <a:latin typeface="Helios"/>
                <a:ea typeface="Helios"/>
                <a:cs typeface="Helios"/>
                <a:sym typeface="Helios"/>
              </a:rPr>
              <a:t>HARISH RAYA </a:t>
            </a:r>
          </a:p>
        </p:txBody>
      </p:sp>
      <p:sp>
        <p:nvSpPr>
          <p:cNvPr id="10" name="TextBox 10"/>
          <p:cNvSpPr txBox="1"/>
          <p:nvPr/>
        </p:nvSpPr>
        <p:spPr>
          <a:xfrm>
            <a:off x="8703191" y="8203218"/>
            <a:ext cx="3987754" cy="488532"/>
          </a:xfrm>
          <a:prstGeom prst="rect">
            <a:avLst/>
          </a:prstGeom>
        </p:spPr>
        <p:txBody>
          <a:bodyPr wrap="square" lIns="0" tIns="0" rIns="0" bIns="0" rtlCol="0" anchor="t">
            <a:spAutoFit/>
          </a:bodyPr>
          <a:lstStyle/>
          <a:p>
            <a:pPr algn="ctr">
              <a:lnSpc>
                <a:spcPts val="4205"/>
              </a:lnSpc>
            </a:pPr>
            <a:r>
              <a:rPr lang="en-US" sz="2700" dirty="0">
                <a:solidFill>
                  <a:srgbClr val="F4F4F4"/>
                </a:solidFill>
                <a:latin typeface="Helios"/>
                <a:ea typeface="Helios"/>
                <a:cs typeface="Helios"/>
                <a:sym typeface="Helios"/>
              </a:rPr>
              <a:t>PRIYANSHU SHARMA</a:t>
            </a:r>
          </a:p>
        </p:txBody>
      </p:sp>
      <p:sp>
        <p:nvSpPr>
          <p:cNvPr id="11" name="TextBox 11"/>
          <p:cNvSpPr txBox="1"/>
          <p:nvPr/>
        </p:nvSpPr>
        <p:spPr>
          <a:xfrm>
            <a:off x="8625699" y="8711466"/>
            <a:ext cx="4961962" cy="488532"/>
          </a:xfrm>
          <a:prstGeom prst="rect">
            <a:avLst/>
          </a:prstGeom>
        </p:spPr>
        <p:txBody>
          <a:bodyPr wrap="square" lIns="0" tIns="0" rIns="0" bIns="0" rtlCol="0" anchor="t">
            <a:spAutoFit/>
          </a:bodyPr>
          <a:lstStyle/>
          <a:p>
            <a:pPr algn="ctr">
              <a:lnSpc>
                <a:spcPts val="4205"/>
              </a:lnSpc>
            </a:pPr>
            <a:r>
              <a:rPr lang="en-US" sz="2700" dirty="0">
                <a:solidFill>
                  <a:srgbClr val="F4F4F4"/>
                </a:solidFill>
                <a:latin typeface="Helios"/>
                <a:ea typeface="Helios"/>
                <a:cs typeface="Helios"/>
                <a:sym typeface="Helios"/>
              </a:rPr>
              <a:t>SANNIDHI HARSHA VEENA</a:t>
            </a:r>
          </a:p>
        </p:txBody>
      </p:sp>
      <p:sp>
        <p:nvSpPr>
          <p:cNvPr id="12" name="TextBox 12"/>
          <p:cNvSpPr txBox="1"/>
          <p:nvPr/>
        </p:nvSpPr>
        <p:spPr>
          <a:xfrm>
            <a:off x="8568575" y="9245866"/>
            <a:ext cx="3789956" cy="488532"/>
          </a:xfrm>
          <a:prstGeom prst="rect">
            <a:avLst/>
          </a:prstGeom>
        </p:spPr>
        <p:txBody>
          <a:bodyPr wrap="square" lIns="0" tIns="0" rIns="0" bIns="0" rtlCol="0" anchor="t">
            <a:spAutoFit/>
          </a:bodyPr>
          <a:lstStyle/>
          <a:p>
            <a:pPr algn="ctr">
              <a:lnSpc>
                <a:spcPts val="4205"/>
              </a:lnSpc>
            </a:pPr>
            <a:r>
              <a:rPr lang="en-US" sz="2700" dirty="0">
                <a:solidFill>
                  <a:srgbClr val="F4F4F4"/>
                </a:solidFill>
                <a:latin typeface="Helios"/>
                <a:ea typeface="Helios"/>
                <a:cs typeface="Helios"/>
                <a:sym typeface="Helios"/>
              </a:rPr>
              <a:t>VAISAKHI RAMESH</a:t>
            </a:r>
          </a:p>
        </p:txBody>
      </p:sp>
      <p:sp>
        <p:nvSpPr>
          <p:cNvPr id="13" name="TextBox 13"/>
          <p:cNvSpPr txBox="1"/>
          <p:nvPr/>
        </p:nvSpPr>
        <p:spPr>
          <a:xfrm>
            <a:off x="4438254" y="6344003"/>
            <a:ext cx="8247525" cy="533257"/>
          </a:xfrm>
          <a:prstGeom prst="rect">
            <a:avLst/>
          </a:prstGeom>
        </p:spPr>
        <p:txBody>
          <a:bodyPr lIns="0" tIns="0" rIns="0" bIns="0" rtlCol="0" anchor="t">
            <a:spAutoFit/>
          </a:bodyPr>
          <a:lstStyle/>
          <a:p>
            <a:pPr algn="ctr">
              <a:lnSpc>
                <a:spcPts val="4205"/>
              </a:lnSpc>
            </a:pPr>
            <a:r>
              <a:rPr lang="en-US" sz="3003" dirty="0">
                <a:solidFill>
                  <a:srgbClr val="F4F4F4"/>
                </a:solidFill>
                <a:latin typeface="Helios Bold"/>
                <a:ea typeface="Helios Bold"/>
                <a:cs typeface="Helios Bold"/>
                <a:sym typeface="Helios Bold"/>
              </a:rPr>
              <a:t>Submitted By:Group-01</a:t>
            </a:r>
          </a:p>
        </p:txBody>
      </p:sp>
      <p:sp>
        <p:nvSpPr>
          <p:cNvPr id="14" name="TextBox 14"/>
          <p:cNvSpPr txBox="1"/>
          <p:nvPr/>
        </p:nvSpPr>
        <p:spPr>
          <a:xfrm>
            <a:off x="4579428" y="5528075"/>
            <a:ext cx="8247525" cy="528478"/>
          </a:xfrm>
          <a:prstGeom prst="rect">
            <a:avLst/>
          </a:prstGeom>
        </p:spPr>
        <p:txBody>
          <a:bodyPr lIns="0" tIns="0" rIns="0" bIns="0" rtlCol="0" anchor="t">
            <a:spAutoFit/>
          </a:bodyPr>
          <a:lstStyle/>
          <a:p>
            <a:pPr algn="ctr">
              <a:lnSpc>
                <a:spcPts val="4485"/>
              </a:lnSpc>
            </a:pPr>
            <a:r>
              <a:rPr lang="en-US" sz="3203" dirty="0">
                <a:solidFill>
                  <a:srgbClr val="F4F4F4"/>
                </a:solidFill>
                <a:latin typeface="Helios"/>
                <a:ea typeface="Helios"/>
                <a:cs typeface="Helios"/>
                <a:sym typeface="Helios"/>
              </a:rPr>
              <a:t>Under the guidance of </a:t>
            </a:r>
            <a:r>
              <a:rPr lang="en-US" sz="3203" dirty="0">
                <a:solidFill>
                  <a:srgbClr val="F4F4F4"/>
                </a:solidFill>
                <a:latin typeface="Helios Bold"/>
                <a:ea typeface="Helios Bold"/>
                <a:cs typeface="Helios Bold"/>
                <a:sym typeface="Helios Bold"/>
              </a:rPr>
              <a:t>Mr. Animesh Tiwari</a:t>
            </a:r>
          </a:p>
        </p:txBody>
      </p:sp>
      <p:sp>
        <p:nvSpPr>
          <p:cNvPr id="15" name="TextBox 15"/>
          <p:cNvSpPr txBox="1"/>
          <p:nvPr/>
        </p:nvSpPr>
        <p:spPr>
          <a:xfrm>
            <a:off x="1413708" y="2013486"/>
            <a:ext cx="15167837" cy="624658"/>
          </a:xfrm>
          <a:prstGeom prst="rect">
            <a:avLst/>
          </a:prstGeom>
        </p:spPr>
        <p:txBody>
          <a:bodyPr lIns="0" tIns="0" rIns="0" bIns="0" rtlCol="0" anchor="t">
            <a:spAutoFit/>
          </a:bodyPr>
          <a:lstStyle/>
          <a:p>
            <a:pPr algn="ctr">
              <a:lnSpc>
                <a:spcPts val="5319"/>
              </a:lnSpc>
            </a:pPr>
            <a:r>
              <a:rPr lang="en-US" sz="3798" dirty="0">
                <a:solidFill>
                  <a:srgbClr val="F4F4F4"/>
                </a:solidFill>
                <a:latin typeface="Helios Bold"/>
                <a:ea typeface="Helios Bold"/>
                <a:cs typeface="Helios Bold"/>
                <a:sym typeface="Helios Bold"/>
              </a:rPr>
              <a:t>Post Graduate Program in Data Science and Engineering</a:t>
            </a:r>
          </a:p>
        </p:txBody>
      </p:sp>
      <p:sp>
        <p:nvSpPr>
          <p:cNvPr id="16" name="TextBox 8">
            <a:extLst>
              <a:ext uri="{FF2B5EF4-FFF2-40B4-BE49-F238E27FC236}">
                <a16:creationId xmlns:a16="http://schemas.microsoft.com/office/drawing/2014/main" xmlns="" id="{8925122F-4559-4ECE-5F56-7C21B5EEB0CD}"/>
              </a:ext>
            </a:extLst>
          </p:cNvPr>
          <p:cNvSpPr txBox="1"/>
          <p:nvPr/>
        </p:nvSpPr>
        <p:spPr>
          <a:xfrm>
            <a:off x="4770898" y="7113349"/>
            <a:ext cx="3429000" cy="488532"/>
          </a:xfrm>
          <a:prstGeom prst="rect">
            <a:avLst/>
          </a:prstGeom>
        </p:spPr>
        <p:txBody>
          <a:bodyPr wrap="square" lIns="0" tIns="0" rIns="0" bIns="0" rtlCol="0" anchor="t">
            <a:spAutoFit/>
          </a:bodyPr>
          <a:lstStyle/>
          <a:p>
            <a:pPr algn="ctr">
              <a:lnSpc>
                <a:spcPts val="4205"/>
              </a:lnSpc>
            </a:pPr>
            <a:r>
              <a:rPr lang="en-US" sz="2700" dirty="0">
                <a:solidFill>
                  <a:srgbClr val="F4F4F4"/>
                </a:solidFill>
                <a:latin typeface="Helios"/>
                <a:ea typeface="Helios"/>
                <a:cs typeface="Helios"/>
                <a:sym typeface="Helios"/>
              </a:rPr>
              <a:t>3NJZ6RGL7W</a:t>
            </a:r>
          </a:p>
        </p:txBody>
      </p:sp>
      <p:sp>
        <p:nvSpPr>
          <p:cNvPr id="17" name="TextBox 8">
            <a:extLst>
              <a:ext uri="{FF2B5EF4-FFF2-40B4-BE49-F238E27FC236}">
                <a16:creationId xmlns:a16="http://schemas.microsoft.com/office/drawing/2014/main" xmlns="" id="{539F5BAA-6DFE-F668-BADE-AB827DDCB1DB}"/>
              </a:ext>
            </a:extLst>
          </p:cNvPr>
          <p:cNvSpPr txBox="1"/>
          <p:nvPr/>
        </p:nvSpPr>
        <p:spPr>
          <a:xfrm>
            <a:off x="4736397" y="7653955"/>
            <a:ext cx="3429000" cy="488532"/>
          </a:xfrm>
          <a:prstGeom prst="rect">
            <a:avLst/>
          </a:prstGeom>
        </p:spPr>
        <p:txBody>
          <a:bodyPr wrap="square" lIns="0" tIns="0" rIns="0" bIns="0" rtlCol="0" anchor="t">
            <a:spAutoFit/>
          </a:bodyPr>
          <a:lstStyle/>
          <a:p>
            <a:pPr algn="ctr">
              <a:lnSpc>
                <a:spcPts val="4205"/>
              </a:lnSpc>
            </a:pPr>
            <a:r>
              <a:rPr lang="en-US" sz="2700" dirty="0">
                <a:solidFill>
                  <a:srgbClr val="F4F4F4"/>
                </a:solidFill>
                <a:latin typeface="Helios"/>
                <a:ea typeface="Helios"/>
                <a:cs typeface="Helios"/>
                <a:sym typeface="Helios"/>
              </a:rPr>
              <a:t>WX2EE50531</a:t>
            </a:r>
          </a:p>
        </p:txBody>
      </p:sp>
      <p:sp>
        <p:nvSpPr>
          <p:cNvPr id="18" name="TextBox 8">
            <a:extLst>
              <a:ext uri="{FF2B5EF4-FFF2-40B4-BE49-F238E27FC236}">
                <a16:creationId xmlns:a16="http://schemas.microsoft.com/office/drawing/2014/main" xmlns="" id="{5DDE951B-1B97-D3F2-7630-DB0E4E39FA23}"/>
              </a:ext>
            </a:extLst>
          </p:cNvPr>
          <p:cNvSpPr txBox="1"/>
          <p:nvPr/>
        </p:nvSpPr>
        <p:spPr>
          <a:xfrm>
            <a:off x="5066776" y="8199154"/>
            <a:ext cx="2891487" cy="494110"/>
          </a:xfrm>
          <a:prstGeom prst="rect">
            <a:avLst/>
          </a:prstGeom>
        </p:spPr>
        <p:txBody>
          <a:bodyPr wrap="square" lIns="0" tIns="0" rIns="0" bIns="0" rtlCol="0" anchor="t">
            <a:spAutoFit/>
          </a:bodyPr>
          <a:lstStyle/>
          <a:p>
            <a:pPr algn="ctr">
              <a:lnSpc>
                <a:spcPts val="4205"/>
              </a:lnSpc>
            </a:pPr>
            <a:r>
              <a:rPr lang="en-US" sz="2700" dirty="0">
                <a:solidFill>
                  <a:srgbClr val="F4F4F4"/>
                </a:solidFill>
                <a:latin typeface="Helios"/>
                <a:ea typeface="Helios"/>
                <a:cs typeface="Helios"/>
                <a:sym typeface="Helios"/>
              </a:rPr>
              <a:t>VT8ZPRQXLM</a:t>
            </a:r>
          </a:p>
        </p:txBody>
      </p:sp>
      <p:sp>
        <p:nvSpPr>
          <p:cNvPr id="19" name="TextBox 8">
            <a:extLst>
              <a:ext uri="{FF2B5EF4-FFF2-40B4-BE49-F238E27FC236}">
                <a16:creationId xmlns:a16="http://schemas.microsoft.com/office/drawing/2014/main" xmlns="" id="{52EAD4F5-57B7-133F-62F1-CB8AD4655F04}"/>
              </a:ext>
            </a:extLst>
          </p:cNvPr>
          <p:cNvSpPr txBox="1"/>
          <p:nvPr/>
        </p:nvSpPr>
        <p:spPr>
          <a:xfrm>
            <a:off x="4935870" y="8711466"/>
            <a:ext cx="2891487" cy="482824"/>
          </a:xfrm>
          <a:prstGeom prst="rect">
            <a:avLst/>
          </a:prstGeom>
        </p:spPr>
        <p:txBody>
          <a:bodyPr wrap="square" lIns="0" tIns="0" rIns="0" bIns="0" rtlCol="0" anchor="t">
            <a:spAutoFit/>
          </a:bodyPr>
          <a:lstStyle/>
          <a:p>
            <a:pPr algn="ctr">
              <a:lnSpc>
                <a:spcPts val="4205"/>
              </a:lnSpc>
            </a:pPr>
            <a:r>
              <a:rPr lang="en-US" sz="2700" dirty="0">
                <a:solidFill>
                  <a:srgbClr val="F4F4F4"/>
                </a:solidFill>
                <a:latin typeface="Helios"/>
                <a:ea typeface="Helios"/>
                <a:cs typeface="Helios"/>
                <a:sym typeface="Helios"/>
              </a:rPr>
              <a:t>FQXYSGA75</a:t>
            </a:r>
          </a:p>
        </p:txBody>
      </p:sp>
      <p:sp>
        <p:nvSpPr>
          <p:cNvPr id="20" name="TextBox 8">
            <a:extLst>
              <a:ext uri="{FF2B5EF4-FFF2-40B4-BE49-F238E27FC236}">
                <a16:creationId xmlns:a16="http://schemas.microsoft.com/office/drawing/2014/main" xmlns="" id="{800D2E75-70B2-2435-948D-71E7425B9907}"/>
              </a:ext>
            </a:extLst>
          </p:cNvPr>
          <p:cNvSpPr txBox="1"/>
          <p:nvPr/>
        </p:nvSpPr>
        <p:spPr>
          <a:xfrm>
            <a:off x="5039654" y="9248720"/>
            <a:ext cx="2891487" cy="482824"/>
          </a:xfrm>
          <a:prstGeom prst="rect">
            <a:avLst/>
          </a:prstGeom>
        </p:spPr>
        <p:txBody>
          <a:bodyPr wrap="square" lIns="0" tIns="0" rIns="0" bIns="0" rtlCol="0" anchor="t">
            <a:spAutoFit/>
          </a:bodyPr>
          <a:lstStyle/>
          <a:p>
            <a:pPr algn="ctr">
              <a:lnSpc>
                <a:spcPts val="4205"/>
              </a:lnSpc>
            </a:pPr>
            <a:r>
              <a:rPr lang="en-US" sz="2700" dirty="0">
                <a:solidFill>
                  <a:srgbClr val="F4F4F4"/>
                </a:solidFill>
                <a:latin typeface="Helios"/>
                <a:ea typeface="Helios"/>
                <a:cs typeface="Helios"/>
                <a:sym typeface="Helios"/>
              </a:rPr>
              <a:t>PVLWKE0CT4</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rgbClr val="85729B"/>
            </a:gs>
            <a:gs pos="98000">
              <a:schemeClr val="accent4">
                <a:lumMod val="67000"/>
              </a:schemeClr>
            </a:gs>
            <a:gs pos="25000">
              <a:schemeClr val="accent4">
                <a:lumMod val="97000"/>
                <a:lumOff val="3000"/>
              </a:schemeClr>
            </a:gs>
            <a:gs pos="100000">
              <a:schemeClr val="accent4">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extBox 2"/>
          <p:cNvSpPr txBox="1"/>
          <p:nvPr/>
        </p:nvSpPr>
        <p:spPr>
          <a:xfrm>
            <a:off x="301910" y="333731"/>
            <a:ext cx="17986090" cy="1584960"/>
          </a:xfrm>
          <a:prstGeom prst="rect">
            <a:avLst/>
          </a:prstGeom>
        </p:spPr>
        <p:txBody>
          <a:bodyPr lIns="0" tIns="0" rIns="0" bIns="0" rtlCol="0" anchor="t">
            <a:spAutoFit/>
          </a:bodyPr>
          <a:lstStyle/>
          <a:p>
            <a:pPr algn="ctr">
              <a:lnSpc>
                <a:spcPts val="6120"/>
              </a:lnSpc>
            </a:pPr>
            <a:r>
              <a:rPr lang="en-US" sz="5400" dirty="0">
                <a:solidFill>
                  <a:srgbClr val="FFFFFF"/>
                </a:solidFill>
                <a:latin typeface="Aileron Bold"/>
                <a:ea typeface="Aileron Bold"/>
                <a:cs typeface="Aileron Bold"/>
                <a:sym typeface="Aileron Bold"/>
              </a:rPr>
              <a:t>FIRST EMI BOUNCE CORRELATES WITH LOAN DEFAULT LIKELIHOOD.</a:t>
            </a:r>
          </a:p>
        </p:txBody>
      </p:sp>
      <p:sp>
        <p:nvSpPr>
          <p:cNvPr id="3" name="Freeform 3"/>
          <p:cNvSpPr/>
          <p:nvPr/>
        </p:nvSpPr>
        <p:spPr>
          <a:xfrm>
            <a:off x="0" y="933450"/>
            <a:ext cx="190500" cy="9258300"/>
          </a:xfrm>
          <a:custGeom>
            <a:avLst/>
            <a:gdLst/>
            <a:ahLst/>
            <a:cxnLst/>
            <a:rect l="l" t="t" r="r" b="b"/>
            <a:pathLst>
              <a:path w="190500" h="9258300">
                <a:moveTo>
                  <a:pt x="0" y="0"/>
                </a:moveTo>
                <a:lnTo>
                  <a:pt x="190500" y="0"/>
                </a:lnTo>
                <a:lnTo>
                  <a:pt x="190500" y="9258300"/>
                </a:lnTo>
                <a:lnTo>
                  <a:pt x="0" y="92583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8097500" y="933450"/>
            <a:ext cx="190500" cy="9258300"/>
          </a:xfrm>
          <a:custGeom>
            <a:avLst/>
            <a:gdLst/>
            <a:ahLst/>
            <a:cxnLst/>
            <a:rect l="l" t="t" r="r" b="b"/>
            <a:pathLst>
              <a:path w="190500" h="9258300">
                <a:moveTo>
                  <a:pt x="0" y="0"/>
                </a:moveTo>
                <a:lnTo>
                  <a:pt x="190500" y="0"/>
                </a:lnTo>
                <a:lnTo>
                  <a:pt x="190500" y="9258300"/>
                </a:lnTo>
                <a:lnTo>
                  <a:pt x="0" y="92583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5" name="Group 5"/>
          <p:cNvGrpSpPr/>
          <p:nvPr/>
        </p:nvGrpSpPr>
        <p:grpSpPr>
          <a:xfrm>
            <a:off x="3331170" y="1918691"/>
            <a:ext cx="11625660" cy="7031114"/>
            <a:chOff x="0" y="0"/>
            <a:chExt cx="14448017" cy="8738056"/>
          </a:xfrm>
        </p:grpSpPr>
        <p:sp>
          <p:nvSpPr>
            <p:cNvPr id="6" name="Freeform 6"/>
            <p:cNvSpPr/>
            <p:nvPr/>
          </p:nvSpPr>
          <p:spPr>
            <a:xfrm>
              <a:off x="0" y="0"/>
              <a:ext cx="14448028" cy="8738108"/>
            </a:xfrm>
            <a:custGeom>
              <a:avLst/>
              <a:gdLst/>
              <a:ahLst/>
              <a:cxnLst/>
              <a:rect l="l" t="t" r="r" b="b"/>
              <a:pathLst>
                <a:path w="14448028" h="8738108">
                  <a:moveTo>
                    <a:pt x="0" y="0"/>
                  </a:moveTo>
                  <a:lnTo>
                    <a:pt x="14448028" y="0"/>
                  </a:lnTo>
                  <a:lnTo>
                    <a:pt x="14448028" y="8738108"/>
                  </a:lnTo>
                  <a:lnTo>
                    <a:pt x="0" y="8738108"/>
                  </a:lnTo>
                  <a:lnTo>
                    <a:pt x="0" y="0"/>
                  </a:lnTo>
                  <a:close/>
                </a:path>
              </a:pathLst>
            </a:custGeom>
            <a:blipFill>
              <a:blip r:embed="rId4"/>
              <a:stretch>
                <a:fillRect t="-12147" b="-12147"/>
              </a:stretch>
            </a:blipFill>
          </p:spPr>
        </p:sp>
      </p:grpSp>
      <p:sp>
        <p:nvSpPr>
          <p:cNvPr id="7" name="TextBox 7"/>
          <p:cNvSpPr txBox="1"/>
          <p:nvPr/>
        </p:nvSpPr>
        <p:spPr>
          <a:xfrm>
            <a:off x="17398003" y="9494825"/>
            <a:ext cx="542094" cy="696925"/>
          </a:xfrm>
          <a:prstGeom prst="rect">
            <a:avLst/>
          </a:prstGeom>
        </p:spPr>
        <p:txBody>
          <a:bodyPr lIns="0" tIns="0" rIns="0" bIns="0" rtlCol="0" anchor="t">
            <a:spAutoFit/>
          </a:bodyPr>
          <a:lstStyle/>
          <a:p>
            <a:pPr algn="ctr">
              <a:lnSpc>
                <a:spcPts val="5163"/>
              </a:lnSpc>
            </a:pPr>
            <a:r>
              <a:rPr lang="en-US" sz="3687">
                <a:solidFill>
                  <a:srgbClr val="DD6706"/>
                </a:solidFill>
                <a:latin typeface="Calibri (MS) Bold"/>
                <a:ea typeface="Calibri (MS) Bold"/>
                <a:cs typeface="Calibri (MS) Bold"/>
                <a:sym typeface="Calibri (MS) Bold"/>
              </a:rPr>
              <a:t>9</a:t>
            </a:r>
          </a:p>
        </p:txBody>
      </p:sp>
      <p:sp>
        <p:nvSpPr>
          <p:cNvPr id="8" name="TextBox 8"/>
          <p:cNvSpPr txBox="1"/>
          <p:nvPr/>
        </p:nvSpPr>
        <p:spPr>
          <a:xfrm>
            <a:off x="1615440" y="9124149"/>
            <a:ext cx="15377160" cy="1438275"/>
          </a:xfrm>
          <a:prstGeom prst="rect">
            <a:avLst/>
          </a:prstGeom>
        </p:spPr>
        <p:txBody>
          <a:bodyPr wrap="square" lIns="0" tIns="0" rIns="0" bIns="0" rtlCol="0" anchor="t">
            <a:spAutoFit/>
          </a:bodyPr>
          <a:lstStyle/>
          <a:p>
            <a:pPr algn="ctr">
              <a:lnSpc>
                <a:spcPts val="3600"/>
              </a:lnSpc>
            </a:pPr>
            <a:r>
              <a:rPr lang="en-US" sz="3000" spc="88" dirty="0">
                <a:solidFill>
                  <a:srgbClr val="FFFFFF"/>
                </a:solidFill>
                <a:latin typeface="Calibri (MS)"/>
                <a:ea typeface="Calibri (MS)"/>
                <a:cs typeface="Calibri (MS)"/>
                <a:sym typeface="Calibri (MS)"/>
              </a:rPr>
              <a:t>The  first EMI bounce rate is significantly higher for defaulters (4.207%) compared to non-defaulters (2.85%)</a:t>
            </a:r>
          </a:p>
          <a:p>
            <a:pPr algn="l">
              <a:lnSpc>
                <a:spcPts val="3600"/>
              </a:lnSpc>
            </a:pPr>
            <a:endParaRPr lang="en-US" sz="3000" spc="88" dirty="0">
              <a:solidFill>
                <a:srgbClr val="FFFFFF"/>
              </a:solidFill>
              <a:latin typeface="Calibri (MS)"/>
              <a:ea typeface="Calibri (MS)"/>
              <a:cs typeface="Calibri (MS)"/>
              <a:sym typeface="Calibri (M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247424" y="72553"/>
            <a:ext cx="6604873" cy="1583767"/>
          </a:xfrm>
          <a:prstGeom prst="rect">
            <a:avLst/>
          </a:prstGeom>
        </p:spPr>
        <p:txBody>
          <a:bodyPr wrap="square" lIns="0" tIns="0" rIns="0" bIns="0" rtlCol="0" anchor="t">
            <a:spAutoFit/>
          </a:bodyPr>
          <a:lstStyle/>
          <a:p>
            <a:pPr algn="l">
              <a:lnSpc>
                <a:spcPts val="6419"/>
              </a:lnSpc>
            </a:pPr>
            <a:r>
              <a:rPr lang="en-US" sz="5000" dirty="0">
                <a:solidFill>
                  <a:srgbClr val="FFFFFF"/>
                </a:solidFill>
                <a:latin typeface="Aileron Bold"/>
                <a:ea typeface="Aileron Bold"/>
                <a:cs typeface="Aileron Bold"/>
                <a:sym typeface="Aileron Bold"/>
              </a:rPr>
              <a:t>LOAN AMOUNT AND TARGET </a:t>
            </a:r>
          </a:p>
        </p:txBody>
      </p:sp>
      <p:grpSp>
        <p:nvGrpSpPr>
          <p:cNvPr id="5" name="Group 5"/>
          <p:cNvGrpSpPr/>
          <p:nvPr/>
        </p:nvGrpSpPr>
        <p:grpSpPr>
          <a:xfrm>
            <a:off x="5685687" y="2081234"/>
            <a:ext cx="12439633" cy="8015763"/>
            <a:chOff x="-142509" y="535385"/>
            <a:chExt cx="16801336" cy="10687685"/>
          </a:xfrm>
        </p:grpSpPr>
        <p:sp>
          <p:nvSpPr>
            <p:cNvPr id="6" name="Freeform 6"/>
            <p:cNvSpPr/>
            <p:nvPr/>
          </p:nvSpPr>
          <p:spPr>
            <a:xfrm>
              <a:off x="-142509" y="535385"/>
              <a:ext cx="16801336" cy="10687685"/>
            </a:xfrm>
            <a:custGeom>
              <a:avLst/>
              <a:gdLst/>
              <a:ahLst/>
              <a:cxnLst/>
              <a:rect l="l" t="t" r="r" b="b"/>
              <a:pathLst>
                <a:path w="16801337" h="10687685">
                  <a:moveTo>
                    <a:pt x="0" y="0"/>
                  </a:moveTo>
                  <a:lnTo>
                    <a:pt x="16801337" y="0"/>
                  </a:lnTo>
                  <a:lnTo>
                    <a:pt x="16801337" y="10687685"/>
                  </a:lnTo>
                  <a:lnTo>
                    <a:pt x="0" y="10687685"/>
                  </a:lnTo>
                  <a:lnTo>
                    <a:pt x="0" y="0"/>
                  </a:lnTo>
                  <a:close/>
                </a:path>
              </a:pathLst>
            </a:custGeom>
            <a:blipFill>
              <a:blip r:embed="rId2"/>
              <a:stretch>
                <a:fillRect l="-1002" r="-1002"/>
              </a:stretch>
            </a:blipFill>
          </p:spPr>
          <p:txBody>
            <a:bodyPr/>
            <a:lstStyle/>
            <a:p>
              <a:endParaRPr lang="en-IN" dirty="0"/>
            </a:p>
          </p:txBody>
        </p:sp>
      </p:grpSp>
      <p:sp>
        <p:nvSpPr>
          <p:cNvPr id="7" name="TextBox 7"/>
          <p:cNvSpPr txBox="1"/>
          <p:nvPr/>
        </p:nvSpPr>
        <p:spPr>
          <a:xfrm>
            <a:off x="6852297" y="367521"/>
            <a:ext cx="10106412" cy="1329082"/>
          </a:xfrm>
          <a:prstGeom prst="rect">
            <a:avLst/>
          </a:prstGeom>
        </p:spPr>
        <p:txBody>
          <a:bodyPr wrap="square" lIns="0" tIns="0" rIns="0" bIns="0" rtlCol="0" anchor="t">
            <a:spAutoFit/>
          </a:bodyPr>
          <a:lstStyle/>
          <a:p>
            <a:pPr marL="522871" lvl="3" algn="l">
              <a:lnSpc>
                <a:spcPts val="3524"/>
              </a:lnSpc>
            </a:pPr>
            <a:r>
              <a:rPr lang="en-US" sz="2800" spc="126" dirty="0">
                <a:solidFill>
                  <a:srgbClr val="FFFFFF"/>
                </a:solidFill>
                <a:latin typeface="Calibri (MS)"/>
                <a:ea typeface="Calibri (MS)"/>
                <a:cs typeface="Calibri (MS)"/>
                <a:sym typeface="Calibri (MS)"/>
              </a:rPr>
              <a:t>Two groups, each consisting of 1500 samples, were created from each class label, including Loan Amount. These groups were then compared to examine their distributions.</a:t>
            </a:r>
          </a:p>
        </p:txBody>
      </p:sp>
      <p:sp>
        <p:nvSpPr>
          <p:cNvPr id="8" name="TextBox 8"/>
          <p:cNvSpPr txBox="1"/>
          <p:nvPr/>
        </p:nvSpPr>
        <p:spPr>
          <a:xfrm>
            <a:off x="226138" y="2143082"/>
            <a:ext cx="5322726" cy="2823081"/>
          </a:xfrm>
          <a:prstGeom prst="rect">
            <a:avLst/>
          </a:prstGeom>
        </p:spPr>
        <p:txBody>
          <a:bodyPr wrap="square" lIns="0" tIns="0" rIns="0" bIns="0" rtlCol="0" anchor="t">
            <a:spAutoFit/>
          </a:bodyPr>
          <a:lstStyle/>
          <a:p>
            <a:pPr algn="l">
              <a:lnSpc>
                <a:spcPts val="3662"/>
              </a:lnSpc>
            </a:pPr>
            <a:r>
              <a:rPr lang="en-US" sz="2800" spc="131" dirty="0">
                <a:solidFill>
                  <a:srgbClr val="FFFFFF"/>
                </a:solidFill>
                <a:latin typeface="Calibri (MS)"/>
                <a:ea typeface="Calibri (MS)"/>
                <a:cs typeface="Calibri (MS)"/>
                <a:sym typeface="Calibri (MS)"/>
              </a:rPr>
              <a:t>Mann-Whitney U Test (for Two Independent Groups)</a:t>
            </a:r>
          </a:p>
          <a:p>
            <a:pPr marL="724469" lvl="3" indent="-181117" algn="l">
              <a:lnSpc>
                <a:spcPts val="3662"/>
              </a:lnSpc>
              <a:buFont typeface="Arial"/>
              <a:buChar char="￭"/>
            </a:pPr>
            <a:r>
              <a:rPr lang="en-US" sz="2800" spc="131" dirty="0">
                <a:solidFill>
                  <a:srgbClr val="FFFFFF"/>
                </a:solidFill>
                <a:latin typeface="Calibri (MS)"/>
                <a:ea typeface="Calibri (MS)"/>
                <a:cs typeface="Calibri (MS)"/>
                <a:sym typeface="Calibri (MS)"/>
              </a:rPr>
              <a:t>Data is not normally distributed(Shapiro)</a:t>
            </a:r>
          </a:p>
          <a:p>
            <a:pPr marL="724469" lvl="3" indent="-181117" algn="l">
              <a:lnSpc>
                <a:spcPts val="3662"/>
              </a:lnSpc>
              <a:buFont typeface="Arial"/>
              <a:buChar char="￭"/>
            </a:pPr>
            <a:r>
              <a:rPr lang="en-US" sz="2800" spc="131" dirty="0">
                <a:solidFill>
                  <a:srgbClr val="FFFFFF"/>
                </a:solidFill>
                <a:latin typeface="Calibri (MS)"/>
                <a:ea typeface="Calibri (MS)"/>
                <a:cs typeface="Calibri (MS)"/>
                <a:sym typeface="Calibri (MS)"/>
              </a:rPr>
              <a:t>Data have equal Variance</a:t>
            </a:r>
          </a:p>
          <a:p>
            <a:pPr marL="543352" lvl="3" algn="l">
              <a:lnSpc>
                <a:spcPts val="3662"/>
              </a:lnSpc>
            </a:pPr>
            <a:r>
              <a:rPr lang="en-US" sz="2800" spc="131" dirty="0">
                <a:solidFill>
                  <a:srgbClr val="FFFFFF"/>
                </a:solidFill>
                <a:latin typeface="Calibri (MS)"/>
                <a:ea typeface="Calibri (MS)"/>
                <a:cs typeface="Calibri (MS)"/>
                <a:sym typeface="Calibri (MS)"/>
              </a:rPr>
              <a:t>  (Levene)</a:t>
            </a:r>
          </a:p>
        </p:txBody>
      </p:sp>
      <p:sp>
        <p:nvSpPr>
          <p:cNvPr id="9" name="TextBox 9"/>
          <p:cNvSpPr txBox="1"/>
          <p:nvPr/>
        </p:nvSpPr>
        <p:spPr>
          <a:xfrm>
            <a:off x="247424" y="5371154"/>
            <a:ext cx="5398142" cy="3292568"/>
          </a:xfrm>
          <a:prstGeom prst="rect">
            <a:avLst/>
          </a:prstGeom>
        </p:spPr>
        <p:txBody>
          <a:bodyPr lIns="0" tIns="0" rIns="0" bIns="0" rtlCol="0" anchor="t">
            <a:spAutoFit/>
          </a:bodyPr>
          <a:lstStyle/>
          <a:p>
            <a:pPr algn="l">
              <a:lnSpc>
                <a:spcPts val="3662"/>
              </a:lnSpc>
            </a:pPr>
            <a:r>
              <a:rPr lang="en-US" sz="2800" spc="131" dirty="0">
                <a:solidFill>
                  <a:srgbClr val="FFFFFF"/>
                </a:solidFill>
                <a:latin typeface="Calibri (MS)"/>
                <a:ea typeface="Calibri (MS)"/>
                <a:cs typeface="Calibri (MS)"/>
                <a:sym typeface="Calibri (MS)"/>
              </a:rPr>
              <a:t>U statistic:1197485.5</a:t>
            </a:r>
          </a:p>
          <a:p>
            <a:pPr algn="l">
              <a:lnSpc>
                <a:spcPts val="3662"/>
              </a:lnSpc>
            </a:pPr>
            <a:r>
              <a:rPr lang="en-US" sz="2800" spc="131" dirty="0">
                <a:solidFill>
                  <a:srgbClr val="FFFFFF"/>
                </a:solidFill>
                <a:latin typeface="Calibri (MS)"/>
                <a:ea typeface="Calibri (MS)"/>
                <a:cs typeface="Calibri (MS)"/>
                <a:sym typeface="Calibri (MS)"/>
              </a:rPr>
              <a:t>p-value: 0.002244</a:t>
            </a:r>
          </a:p>
          <a:p>
            <a:pPr algn="l">
              <a:lnSpc>
                <a:spcPts val="3662"/>
              </a:lnSpc>
            </a:pPr>
            <a:r>
              <a:rPr lang="en-US" sz="2800" spc="131" dirty="0">
                <a:solidFill>
                  <a:srgbClr val="FFFFFF"/>
                </a:solidFill>
                <a:latin typeface="Calibri (MS)"/>
                <a:ea typeface="Calibri (MS)"/>
                <a:cs typeface="Calibri (MS)"/>
                <a:sym typeface="Calibri (MS)"/>
              </a:rPr>
              <a:t>alpha=0.05</a:t>
            </a:r>
          </a:p>
          <a:p>
            <a:pPr algn="l">
              <a:lnSpc>
                <a:spcPts val="3662"/>
              </a:lnSpc>
            </a:pPr>
            <a:r>
              <a:rPr lang="en-US" sz="2800" spc="131" dirty="0">
                <a:solidFill>
                  <a:srgbClr val="FFFFFF"/>
                </a:solidFill>
                <a:latin typeface="Calibri (MS)"/>
                <a:ea typeface="Calibri (MS)"/>
                <a:cs typeface="Calibri (MS)"/>
                <a:sym typeface="Calibri (MS)"/>
              </a:rPr>
              <a:t>As the p value &lt;= Level of significance</a:t>
            </a:r>
          </a:p>
          <a:p>
            <a:pPr algn="l">
              <a:lnSpc>
                <a:spcPts val="3662"/>
              </a:lnSpc>
            </a:pPr>
            <a:r>
              <a:rPr lang="en-US" sz="2800" spc="131" dirty="0">
                <a:solidFill>
                  <a:srgbClr val="FFFFFF"/>
                </a:solidFill>
                <a:latin typeface="Calibri (MS)"/>
                <a:ea typeface="Calibri (MS)"/>
                <a:cs typeface="Calibri (MS)"/>
                <a:sym typeface="Calibri (MS)"/>
              </a:rPr>
              <a:t>Distribution for both group are different</a:t>
            </a:r>
          </a:p>
        </p:txBody>
      </p:sp>
      <p:sp>
        <p:nvSpPr>
          <p:cNvPr id="10" name="TextBox 10"/>
          <p:cNvSpPr txBox="1"/>
          <p:nvPr/>
        </p:nvSpPr>
        <p:spPr>
          <a:xfrm>
            <a:off x="195141" y="9063678"/>
            <a:ext cx="5376303" cy="992451"/>
          </a:xfrm>
          <a:prstGeom prst="rect">
            <a:avLst/>
          </a:prstGeom>
        </p:spPr>
        <p:txBody>
          <a:bodyPr lIns="0" tIns="0" rIns="0" bIns="0" rtlCol="0" anchor="t">
            <a:spAutoFit/>
          </a:bodyPr>
          <a:lstStyle/>
          <a:p>
            <a:pPr algn="l">
              <a:lnSpc>
                <a:spcPts val="3996"/>
              </a:lnSpc>
            </a:pPr>
            <a:r>
              <a:rPr lang="en-US" sz="2800" spc="143" dirty="0">
                <a:solidFill>
                  <a:srgbClr val="FFFFFF"/>
                </a:solidFill>
                <a:latin typeface="Calibri (MS) Bold"/>
                <a:ea typeface="Calibri (MS) Bold"/>
                <a:cs typeface="Calibri (MS) Bold"/>
                <a:sym typeface="Calibri (MS) Bold"/>
              </a:rPr>
              <a:t>Loan Amount</a:t>
            </a:r>
            <a:r>
              <a:rPr lang="en-US" sz="2800" spc="143" dirty="0">
                <a:solidFill>
                  <a:srgbClr val="FFFFFF"/>
                </a:solidFill>
                <a:latin typeface="Calibri (MS)"/>
                <a:ea typeface="Calibri (MS)"/>
                <a:cs typeface="Calibri (MS)"/>
                <a:sym typeface="Calibri (MS)"/>
              </a:rPr>
              <a:t> is a </a:t>
            </a:r>
            <a:r>
              <a:rPr lang="en-US" sz="2800" spc="143" dirty="0">
                <a:solidFill>
                  <a:srgbClr val="AEEA00"/>
                </a:solidFill>
                <a:latin typeface="Calibri (MS) Bold"/>
                <a:ea typeface="Calibri (MS) Bold"/>
                <a:cs typeface="Calibri (MS) Bold"/>
                <a:sym typeface="Calibri (MS) Bold"/>
              </a:rPr>
              <a:t>SIGNIFICANT</a:t>
            </a:r>
            <a:r>
              <a:rPr lang="en-US" sz="2800" spc="143" dirty="0">
                <a:solidFill>
                  <a:srgbClr val="FFFFFF"/>
                </a:solidFill>
                <a:latin typeface="Calibri (MS)"/>
                <a:ea typeface="Calibri (MS)"/>
                <a:cs typeface="Calibri (MS)"/>
                <a:sym typeface="Calibri (MS)"/>
              </a:rPr>
              <a:t> variable to predict Target .</a:t>
            </a:r>
          </a:p>
        </p:txBody>
      </p:sp>
      <p:sp>
        <p:nvSpPr>
          <p:cNvPr id="11" name="TextBox 11"/>
          <p:cNvSpPr txBox="1"/>
          <p:nvPr/>
        </p:nvSpPr>
        <p:spPr>
          <a:xfrm>
            <a:off x="247424" y="8625773"/>
            <a:ext cx="5730989" cy="495905"/>
          </a:xfrm>
          <a:prstGeom prst="rect">
            <a:avLst/>
          </a:prstGeom>
        </p:spPr>
        <p:txBody>
          <a:bodyPr lIns="0" tIns="0" rIns="0" bIns="0" rtlCol="0" anchor="t">
            <a:spAutoFit/>
          </a:bodyPr>
          <a:lstStyle/>
          <a:p>
            <a:pPr algn="l">
              <a:lnSpc>
                <a:spcPts val="4076"/>
              </a:lnSpc>
            </a:pPr>
            <a:r>
              <a:rPr lang="en-US" sz="3000" spc="146" dirty="0">
                <a:solidFill>
                  <a:srgbClr val="DD6706"/>
                </a:solidFill>
                <a:latin typeface="Calibri (MS)"/>
                <a:ea typeface="Calibri (MS)"/>
                <a:cs typeface="Calibri (MS)"/>
                <a:sym typeface="Calibri (MS)"/>
              </a:rPr>
              <a:t>Conclusion</a:t>
            </a:r>
          </a:p>
        </p:txBody>
      </p:sp>
      <p:sp>
        <p:nvSpPr>
          <p:cNvPr id="12" name="TextBox 12"/>
          <p:cNvSpPr txBox="1"/>
          <p:nvPr/>
        </p:nvSpPr>
        <p:spPr>
          <a:xfrm>
            <a:off x="288839" y="4875249"/>
            <a:ext cx="5730989" cy="495905"/>
          </a:xfrm>
          <a:prstGeom prst="rect">
            <a:avLst/>
          </a:prstGeom>
        </p:spPr>
        <p:txBody>
          <a:bodyPr lIns="0" tIns="0" rIns="0" bIns="0" rtlCol="0" anchor="t">
            <a:spAutoFit/>
          </a:bodyPr>
          <a:lstStyle/>
          <a:p>
            <a:pPr algn="l">
              <a:lnSpc>
                <a:spcPts val="4076"/>
              </a:lnSpc>
            </a:pPr>
            <a:r>
              <a:rPr lang="en-US" sz="3000" spc="146" dirty="0">
                <a:solidFill>
                  <a:srgbClr val="DD6706"/>
                </a:solidFill>
                <a:latin typeface="Calibri (MS)"/>
                <a:ea typeface="Calibri (MS)"/>
                <a:cs typeface="Calibri (MS)"/>
                <a:sym typeface="Calibri (MS)"/>
              </a:rPr>
              <a:t>Result</a:t>
            </a:r>
          </a:p>
        </p:txBody>
      </p:sp>
      <p:sp>
        <p:nvSpPr>
          <p:cNvPr id="13" name="TextBox 13"/>
          <p:cNvSpPr txBox="1"/>
          <p:nvPr/>
        </p:nvSpPr>
        <p:spPr>
          <a:xfrm>
            <a:off x="226138" y="1659302"/>
            <a:ext cx="5730989" cy="495905"/>
          </a:xfrm>
          <a:prstGeom prst="rect">
            <a:avLst/>
          </a:prstGeom>
        </p:spPr>
        <p:txBody>
          <a:bodyPr lIns="0" tIns="0" rIns="0" bIns="0" rtlCol="0" anchor="t">
            <a:spAutoFit/>
          </a:bodyPr>
          <a:lstStyle/>
          <a:p>
            <a:pPr algn="l">
              <a:lnSpc>
                <a:spcPts val="4076"/>
              </a:lnSpc>
            </a:pPr>
            <a:r>
              <a:rPr lang="en-US" sz="3000" spc="146" dirty="0">
                <a:solidFill>
                  <a:srgbClr val="DD6706"/>
                </a:solidFill>
                <a:latin typeface="Calibri (MS)"/>
                <a:ea typeface="Calibri (MS)"/>
                <a:cs typeface="Calibri (MS)"/>
                <a:sym typeface="Calibri (MS)"/>
              </a:rPr>
              <a:t>Test</a:t>
            </a:r>
          </a:p>
        </p:txBody>
      </p:sp>
      <p:sp>
        <p:nvSpPr>
          <p:cNvPr id="14" name="TextBox 14"/>
          <p:cNvSpPr txBox="1"/>
          <p:nvPr/>
        </p:nvSpPr>
        <p:spPr>
          <a:xfrm>
            <a:off x="17574012" y="9552583"/>
            <a:ext cx="542094" cy="624979"/>
          </a:xfrm>
          <a:prstGeom prst="rect">
            <a:avLst/>
          </a:prstGeom>
        </p:spPr>
        <p:txBody>
          <a:bodyPr lIns="0" tIns="0" rIns="0" bIns="0" rtlCol="0" anchor="t">
            <a:spAutoFit/>
          </a:bodyPr>
          <a:lstStyle/>
          <a:p>
            <a:pPr algn="ctr">
              <a:lnSpc>
                <a:spcPts val="5163"/>
              </a:lnSpc>
            </a:pPr>
            <a:r>
              <a:rPr lang="en-US" sz="3687" dirty="0">
                <a:solidFill>
                  <a:srgbClr val="DD6706"/>
                </a:solidFill>
                <a:latin typeface="Calibri (MS) Bold"/>
                <a:ea typeface="Calibri (MS) Bold"/>
                <a:cs typeface="Calibri (MS) Bold"/>
                <a:sym typeface="Calibri (MS) Bold"/>
              </a:rPr>
              <a:t>10</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D40">
                <a:alpha val="100000"/>
              </a:srgbClr>
            </a:gs>
            <a:gs pos="33333">
              <a:srgbClr val="83648D">
                <a:alpha val="100000"/>
              </a:srgbClr>
            </a:gs>
            <a:gs pos="66667">
              <a:srgbClr val="E183FF">
                <a:alpha val="100000"/>
              </a:srgbClr>
            </a:gs>
            <a:gs pos="100000">
              <a:srgbClr val="DB7A7A">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202222" y="306036"/>
            <a:ext cx="7142682" cy="1763303"/>
          </a:xfrm>
          <a:prstGeom prst="rect">
            <a:avLst/>
          </a:prstGeom>
        </p:spPr>
        <p:txBody>
          <a:bodyPr wrap="square" lIns="0" tIns="0" rIns="0" bIns="0" rtlCol="0" anchor="t">
            <a:spAutoFit/>
          </a:bodyPr>
          <a:lstStyle/>
          <a:p>
            <a:pPr>
              <a:lnSpc>
                <a:spcPts val="7199"/>
              </a:lnSpc>
            </a:pPr>
            <a:r>
              <a:rPr lang="en-US" sz="5000" dirty="0">
                <a:solidFill>
                  <a:srgbClr val="FFFFFF"/>
                </a:solidFill>
                <a:latin typeface="Aileron Bold"/>
                <a:ea typeface="Aileron Bold"/>
                <a:cs typeface="Aileron Bold"/>
                <a:sym typeface="Aileron Bold"/>
              </a:rPr>
              <a:t>GEOGRAPHICAL AREA AND  TARGET </a:t>
            </a:r>
          </a:p>
        </p:txBody>
      </p:sp>
      <p:grpSp>
        <p:nvGrpSpPr>
          <p:cNvPr id="5" name="Group 5"/>
          <p:cNvGrpSpPr/>
          <p:nvPr/>
        </p:nvGrpSpPr>
        <p:grpSpPr>
          <a:xfrm>
            <a:off x="5162189" y="1713274"/>
            <a:ext cx="12734544" cy="7995856"/>
            <a:chOff x="0" y="0"/>
            <a:chExt cx="16979392" cy="10661142"/>
          </a:xfrm>
        </p:grpSpPr>
        <p:sp>
          <p:nvSpPr>
            <p:cNvPr id="6" name="Freeform 6"/>
            <p:cNvSpPr/>
            <p:nvPr/>
          </p:nvSpPr>
          <p:spPr>
            <a:xfrm>
              <a:off x="0" y="0"/>
              <a:ext cx="16979392" cy="10661142"/>
            </a:xfrm>
            <a:custGeom>
              <a:avLst/>
              <a:gdLst/>
              <a:ahLst/>
              <a:cxnLst/>
              <a:rect l="l" t="t" r="r" b="b"/>
              <a:pathLst>
                <a:path w="16979392" h="10661142">
                  <a:moveTo>
                    <a:pt x="0" y="0"/>
                  </a:moveTo>
                  <a:lnTo>
                    <a:pt x="16979392" y="0"/>
                  </a:lnTo>
                  <a:lnTo>
                    <a:pt x="16979392" y="10661142"/>
                  </a:lnTo>
                  <a:lnTo>
                    <a:pt x="0" y="10661142"/>
                  </a:lnTo>
                  <a:lnTo>
                    <a:pt x="0" y="0"/>
                  </a:lnTo>
                  <a:close/>
                </a:path>
              </a:pathLst>
            </a:custGeom>
            <a:blipFill>
              <a:blip r:embed="rId2"/>
              <a:stretch>
                <a:fillRect/>
              </a:stretch>
            </a:blipFill>
          </p:spPr>
        </p:sp>
      </p:grpSp>
      <p:sp>
        <p:nvSpPr>
          <p:cNvPr id="7" name="TextBox 7"/>
          <p:cNvSpPr txBox="1"/>
          <p:nvPr/>
        </p:nvSpPr>
        <p:spPr>
          <a:xfrm>
            <a:off x="241010" y="2998201"/>
            <a:ext cx="4873350" cy="925125"/>
          </a:xfrm>
          <a:prstGeom prst="rect">
            <a:avLst/>
          </a:prstGeom>
        </p:spPr>
        <p:txBody>
          <a:bodyPr lIns="0" tIns="0" rIns="0" bIns="0" rtlCol="0" anchor="t">
            <a:spAutoFit/>
          </a:bodyPr>
          <a:lstStyle/>
          <a:p>
            <a:pPr algn="l">
              <a:lnSpc>
                <a:spcPts val="3727"/>
              </a:lnSpc>
            </a:pPr>
            <a:r>
              <a:rPr lang="en-US" sz="2800" spc="134" dirty="0">
                <a:solidFill>
                  <a:srgbClr val="FFFFFF"/>
                </a:solidFill>
                <a:latin typeface="Calibri (MS)"/>
                <a:ea typeface="Calibri (MS)"/>
                <a:cs typeface="Calibri (MS)"/>
                <a:sym typeface="Calibri (MS)"/>
              </a:rPr>
              <a:t>Chi-Square Test (for two categorical variables)</a:t>
            </a:r>
          </a:p>
        </p:txBody>
      </p:sp>
      <p:sp>
        <p:nvSpPr>
          <p:cNvPr id="8" name="TextBox 8"/>
          <p:cNvSpPr txBox="1"/>
          <p:nvPr/>
        </p:nvSpPr>
        <p:spPr>
          <a:xfrm>
            <a:off x="216429" y="4371468"/>
            <a:ext cx="4714762" cy="3309997"/>
          </a:xfrm>
          <a:prstGeom prst="rect">
            <a:avLst/>
          </a:prstGeom>
        </p:spPr>
        <p:txBody>
          <a:bodyPr lIns="0" tIns="0" rIns="0" bIns="0" rtlCol="0" anchor="t">
            <a:spAutoFit/>
          </a:bodyPr>
          <a:lstStyle/>
          <a:p>
            <a:pPr algn="l">
              <a:lnSpc>
                <a:spcPts val="3727"/>
              </a:lnSpc>
            </a:pPr>
            <a:r>
              <a:rPr lang="en-US" sz="2800" spc="134" dirty="0">
                <a:solidFill>
                  <a:srgbClr val="FFFFFF"/>
                </a:solidFill>
                <a:latin typeface="Calibri (MS)"/>
                <a:ea typeface="Calibri (MS)"/>
                <a:cs typeface="Calibri (MS)"/>
                <a:sym typeface="Calibri (MS)"/>
              </a:rPr>
              <a:t>Chi2 statistic: 209.246813</a:t>
            </a:r>
          </a:p>
          <a:p>
            <a:pPr algn="l">
              <a:lnSpc>
                <a:spcPts val="3727"/>
              </a:lnSpc>
            </a:pPr>
            <a:r>
              <a:rPr lang="en-US" sz="2800" spc="134" dirty="0">
                <a:solidFill>
                  <a:srgbClr val="FFFFFF"/>
                </a:solidFill>
                <a:latin typeface="Calibri (MS)"/>
                <a:ea typeface="Calibri (MS)"/>
                <a:cs typeface="Calibri (MS)"/>
                <a:sym typeface="Calibri (MS)"/>
              </a:rPr>
              <a:t>P-Value: 4.23e-45</a:t>
            </a:r>
          </a:p>
          <a:p>
            <a:pPr algn="l">
              <a:lnSpc>
                <a:spcPts val="3727"/>
              </a:lnSpc>
            </a:pPr>
            <a:r>
              <a:rPr lang="en-US" sz="2800" spc="134" dirty="0">
                <a:solidFill>
                  <a:srgbClr val="FFFFFF"/>
                </a:solidFill>
                <a:latin typeface="Calibri (MS)"/>
                <a:ea typeface="Calibri (MS)"/>
                <a:cs typeface="Calibri (MS)"/>
                <a:sym typeface="Calibri (MS)"/>
              </a:rPr>
              <a:t>alpha=0.05</a:t>
            </a:r>
          </a:p>
          <a:p>
            <a:pPr algn="l">
              <a:lnSpc>
                <a:spcPts val="3727"/>
              </a:lnSpc>
            </a:pPr>
            <a:r>
              <a:rPr lang="en-US" sz="2800" spc="134" dirty="0">
                <a:solidFill>
                  <a:srgbClr val="FFFFFF"/>
                </a:solidFill>
                <a:latin typeface="Calibri (MS)"/>
                <a:ea typeface="Calibri (MS)"/>
                <a:cs typeface="Calibri (MS)"/>
                <a:sym typeface="Calibri (MS)"/>
              </a:rPr>
              <a:t>As the p value &lt; Level of significance</a:t>
            </a:r>
          </a:p>
          <a:p>
            <a:pPr algn="l">
              <a:lnSpc>
                <a:spcPts val="3727"/>
              </a:lnSpc>
            </a:pPr>
            <a:r>
              <a:rPr lang="en-US" sz="2800" spc="134" dirty="0">
                <a:solidFill>
                  <a:srgbClr val="FFFFFF"/>
                </a:solidFill>
                <a:latin typeface="Calibri (MS)"/>
                <a:ea typeface="Calibri (MS)"/>
                <a:cs typeface="Calibri (MS)"/>
                <a:sym typeface="Calibri (MS)"/>
              </a:rPr>
              <a:t>There is association between the two columns</a:t>
            </a:r>
          </a:p>
        </p:txBody>
      </p:sp>
      <p:sp>
        <p:nvSpPr>
          <p:cNvPr id="9" name="TextBox 9"/>
          <p:cNvSpPr txBox="1"/>
          <p:nvPr/>
        </p:nvSpPr>
        <p:spPr>
          <a:xfrm>
            <a:off x="275840" y="8145042"/>
            <a:ext cx="4776722" cy="1399614"/>
          </a:xfrm>
          <a:prstGeom prst="rect">
            <a:avLst/>
          </a:prstGeom>
        </p:spPr>
        <p:txBody>
          <a:bodyPr lIns="0" tIns="0" rIns="0" bIns="0" rtlCol="0" anchor="t">
            <a:spAutoFit/>
          </a:bodyPr>
          <a:lstStyle/>
          <a:p>
            <a:pPr algn="l">
              <a:lnSpc>
                <a:spcPts val="3726"/>
              </a:lnSpc>
            </a:pPr>
            <a:r>
              <a:rPr lang="en-US" sz="2800" spc="134" dirty="0">
                <a:solidFill>
                  <a:srgbClr val="FFFFFF"/>
                </a:solidFill>
                <a:latin typeface="Calibri (MS) Bold"/>
                <a:ea typeface="Calibri (MS) Bold"/>
                <a:cs typeface="Calibri (MS) Bold"/>
                <a:sym typeface="Calibri (MS) Bold"/>
              </a:rPr>
              <a:t>Geographical area is a </a:t>
            </a:r>
            <a:r>
              <a:rPr lang="en-US" sz="2800" spc="134" dirty="0">
                <a:solidFill>
                  <a:srgbClr val="AEEA00"/>
                </a:solidFill>
                <a:latin typeface="Calibri (MS) Bold"/>
                <a:ea typeface="Calibri (MS) Bold"/>
                <a:cs typeface="Calibri (MS) Bold"/>
                <a:sym typeface="Calibri (MS) Bold"/>
              </a:rPr>
              <a:t>SIGNIFICANT</a:t>
            </a:r>
            <a:r>
              <a:rPr lang="en-US" sz="2800" spc="134" dirty="0">
                <a:solidFill>
                  <a:srgbClr val="FFFFFF"/>
                </a:solidFill>
                <a:latin typeface="Calibri (MS) Bold"/>
                <a:ea typeface="Calibri (MS) Bold"/>
                <a:cs typeface="Calibri (MS) Bold"/>
                <a:sym typeface="Calibri (MS) Bold"/>
              </a:rPr>
              <a:t> variable to predict Target.</a:t>
            </a:r>
          </a:p>
        </p:txBody>
      </p:sp>
      <p:sp>
        <p:nvSpPr>
          <p:cNvPr id="10" name="TextBox 10"/>
          <p:cNvSpPr txBox="1"/>
          <p:nvPr/>
        </p:nvSpPr>
        <p:spPr>
          <a:xfrm>
            <a:off x="248717" y="7684537"/>
            <a:ext cx="5730989" cy="457433"/>
          </a:xfrm>
          <a:prstGeom prst="rect">
            <a:avLst/>
          </a:prstGeom>
        </p:spPr>
        <p:txBody>
          <a:bodyPr lIns="0" tIns="0" rIns="0" bIns="0" rtlCol="0" anchor="t">
            <a:spAutoFit/>
          </a:bodyPr>
          <a:lstStyle/>
          <a:p>
            <a:pPr algn="l">
              <a:lnSpc>
                <a:spcPts val="3726"/>
              </a:lnSpc>
            </a:pPr>
            <a:r>
              <a:rPr lang="en-US" sz="3000" spc="134" dirty="0">
                <a:solidFill>
                  <a:srgbClr val="DD6706"/>
                </a:solidFill>
                <a:latin typeface="Calibri (MS)"/>
                <a:ea typeface="Calibri (MS)"/>
                <a:cs typeface="Calibri (MS)"/>
                <a:sym typeface="Calibri (MS)"/>
              </a:rPr>
              <a:t>Conclusion</a:t>
            </a:r>
          </a:p>
        </p:txBody>
      </p:sp>
      <p:sp>
        <p:nvSpPr>
          <p:cNvPr id="11" name="TextBox 11"/>
          <p:cNvSpPr txBox="1"/>
          <p:nvPr/>
        </p:nvSpPr>
        <p:spPr>
          <a:xfrm>
            <a:off x="221595" y="3926919"/>
            <a:ext cx="5730989" cy="457433"/>
          </a:xfrm>
          <a:prstGeom prst="rect">
            <a:avLst/>
          </a:prstGeom>
        </p:spPr>
        <p:txBody>
          <a:bodyPr lIns="0" tIns="0" rIns="0" bIns="0" rtlCol="0" anchor="t">
            <a:spAutoFit/>
          </a:bodyPr>
          <a:lstStyle/>
          <a:p>
            <a:pPr algn="l">
              <a:lnSpc>
                <a:spcPts val="3726"/>
              </a:lnSpc>
            </a:pPr>
            <a:r>
              <a:rPr lang="en-US" sz="3000" spc="134" dirty="0">
                <a:solidFill>
                  <a:srgbClr val="DD6706"/>
                </a:solidFill>
                <a:latin typeface="Calibri (MS)"/>
                <a:ea typeface="Calibri (MS)"/>
                <a:cs typeface="Calibri (MS)"/>
                <a:sym typeface="Calibri (MS)"/>
              </a:rPr>
              <a:t>Result</a:t>
            </a:r>
          </a:p>
        </p:txBody>
      </p:sp>
      <p:sp>
        <p:nvSpPr>
          <p:cNvPr id="12" name="TextBox 12"/>
          <p:cNvSpPr txBox="1"/>
          <p:nvPr/>
        </p:nvSpPr>
        <p:spPr>
          <a:xfrm>
            <a:off x="248717" y="2540768"/>
            <a:ext cx="5730989" cy="457433"/>
          </a:xfrm>
          <a:prstGeom prst="rect">
            <a:avLst/>
          </a:prstGeom>
        </p:spPr>
        <p:txBody>
          <a:bodyPr lIns="0" tIns="0" rIns="0" bIns="0" rtlCol="0" anchor="t">
            <a:spAutoFit/>
          </a:bodyPr>
          <a:lstStyle/>
          <a:p>
            <a:pPr algn="l">
              <a:lnSpc>
                <a:spcPts val="3726"/>
              </a:lnSpc>
            </a:pPr>
            <a:r>
              <a:rPr lang="en-US" sz="3000" spc="134" dirty="0">
                <a:solidFill>
                  <a:srgbClr val="DD6706"/>
                </a:solidFill>
                <a:latin typeface="Calibri (MS)"/>
                <a:ea typeface="Calibri (MS)"/>
                <a:cs typeface="Calibri (MS)"/>
                <a:sym typeface="Calibri (MS)"/>
              </a:rPr>
              <a:t>Test</a:t>
            </a:r>
          </a:p>
        </p:txBody>
      </p:sp>
      <p:sp>
        <p:nvSpPr>
          <p:cNvPr id="13" name="TextBox 13"/>
          <p:cNvSpPr txBox="1"/>
          <p:nvPr/>
        </p:nvSpPr>
        <p:spPr>
          <a:xfrm>
            <a:off x="17354639" y="9544656"/>
            <a:ext cx="542094" cy="624979"/>
          </a:xfrm>
          <a:prstGeom prst="rect">
            <a:avLst/>
          </a:prstGeom>
        </p:spPr>
        <p:txBody>
          <a:bodyPr lIns="0" tIns="0" rIns="0" bIns="0" rtlCol="0" anchor="t">
            <a:spAutoFit/>
          </a:bodyPr>
          <a:lstStyle/>
          <a:p>
            <a:pPr algn="ctr">
              <a:lnSpc>
                <a:spcPts val="5163"/>
              </a:lnSpc>
            </a:pPr>
            <a:r>
              <a:rPr lang="en-US" sz="3687" dirty="0">
                <a:solidFill>
                  <a:srgbClr val="2B1826"/>
                </a:solidFill>
                <a:latin typeface="Calibri (MS) Bold"/>
                <a:ea typeface="Calibri (MS) Bold"/>
                <a:cs typeface="Calibri (MS) Bold"/>
                <a:sym typeface="Calibri (MS) Bold"/>
              </a:rPr>
              <a:t>11</a:t>
            </a:r>
          </a:p>
        </p:txBody>
      </p:sp>
      <p:sp>
        <p:nvSpPr>
          <p:cNvPr id="4" name="TextBox 7">
            <a:extLst>
              <a:ext uri="{FF2B5EF4-FFF2-40B4-BE49-F238E27FC236}">
                <a16:creationId xmlns:a16="http://schemas.microsoft.com/office/drawing/2014/main" xmlns="" id="{C2014823-0FA6-F61F-F3C4-5D39F2ACA191}"/>
              </a:ext>
            </a:extLst>
          </p:cNvPr>
          <p:cNvSpPr txBox="1"/>
          <p:nvPr/>
        </p:nvSpPr>
        <p:spPr>
          <a:xfrm>
            <a:off x="6739353" y="356424"/>
            <a:ext cx="10886333" cy="1329082"/>
          </a:xfrm>
          <a:prstGeom prst="rect">
            <a:avLst/>
          </a:prstGeom>
        </p:spPr>
        <p:txBody>
          <a:bodyPr wrap="square" lIns="0" tIns="0" rIns="0" bIns="0" rtlCol="0" anchor="t">
            <a:spAutoFit/>
          </a:bodyPr>
          <a:lstStyle/>
          <a:p>
            <a:pPr marL="522871" lvl="3" algn="l">
              <a:lnSpc>
                <a:spcPts val="3524"/>
              </a:lnSpc>
            </a:pPr>
            <a:r>
              <a:rPr lang="en-US" sz="2800" spc="126" dirty="0">
                <a:solidFill>
                  <a:srgbClr val="002060"/>
                </a:solidFill>
                <a:latin typeface="Calibri (MS)"/>
                <a:ea typeface="Calibri (MS)"/>
                <a:cs typeface="Calibri (MS)"/>
                <a:sym typeface="Calibri (MS)"/>
              </a:rPr>
              <a:t>Two groups, each consisting of 1500 samples, were created from each class label, including Loan Geographical Area. These groups were then compared to examine their distributions.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28000">
              <a:schemeClr val="tx1">
                <a:lumMod val="75000"/>
                <a:lumOff val="25000"/>
              </a:schemeClr>
            </a:gs>
            <a:gs pos="0">
              <a:schemeClr val="accent4">
                <a:lumMod val="75000"/>
              </a:schemeClr>
            </a:gs>
            <a:gs pos="100000">
              <a:schemeClr val="tx2">
                <a:lumMod val="60000"/>
                <a:lumOff val="40000"/>
              </a:schemeClr>
            </a:gs>
            <a:gs pos="76000">
              <a:schemeClr val="tx1">
                <a:lumMod val="75000"/>
                <a:lumOff val="25000"/>
              </a:schemeClr>
            </a:gs>
          </a:gsLst>
          <a:lin ang="0" scaled="0"/>
        </a:gra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4240787077"/>
              </p:ext>
            </p:extLst>
          </p:nvPr>
        </p:nvGraphicFramePr>
        <p:xfrm>
          <a:off x="89193" y="734938"/>
          <a:ext cx="18048086" cy="9613274"/>
        </p:xfrm>
        <a:graphic>
          <a:graphicData uri="http://schemas.openxmlformats.org/drawingml/2006/table">
            <a:tbl>
              <a:tblPr>
                <a:tableStyleId>{17292A2E-F333-43FB-9621-5CBBE7FDCDCB}</a:tableStyleId>
              </a:tblPr>
              <a:tblGrid>
                <a:gridCol w="2277777">
                  <a:extLst>
                    <a:ext uri="{9D8B030D-6E8A-4147-A177-3AD203B41FA5}">
                      <a16:colId xmlns:a16="http://schemas.microsoft.com/office/drawing/2014/main" xmlns="" val="20000"/>
                    </a:ext>
                  </a:extLst>
                </a:gridCol>
                <a:gridCol w="3420801">
                  <a:extLst>
                    <a:ext uri="{9D8B030D-6E8A-4147-A177-3AD203B41FA5}">
                      <a16:colId xmlns:a16="http://schemas.microsoft.com/office/drawing/2014/main" xmlns="" val="20001"/>
                    </a:ext>
                  </a:extLst>
                </a:gridCol>
                <a:gridCol w="1603629">
                  <a:extLst>
                    <a:ext uri="{9D8B030D-6E8A-4147-A177-3AD203B41FA5}">
                      <a16:colId xmlns:a16="http://schemas.microsoft.com/office/drawing/2014/main" xmlns="" val="20002"/>
                    </a:ext>
                  </a:extLst>
                </a:gridCol>
                <a:gridCol w="1480551">
                  <a:extLst>
                    <a:ext uri="{9D8B030D-6E8A-4147-A177-3AD203B41FA5}">
                      <a16:colId xmlns:a16="http://schemas.microsoft.com/office/drawing/2014/main" xmlns="" val="20003"/>
                    </a:ext>
                  </a:extLst>
                </a:gridCol>
                <a:gridCol w="2405649">
                  <a:extLst>
                    <a:ext uri="{9D8B030D-6E8A-4147-A177-3AD203B41FA5}">
                      <a16:colId xmlns:a16="http://schemas.microsoft.com/office/drawing/2014/main" xmlns="" val="20004"/>
                    </a:ext>
                  </a:extLst>
                </a:gridCol>
                <a:gridCol w="3700006">
                  <a:extLst>
                    <a:ext uri="{9D8B030D-6E8A-4147-A177-3AD203B41FA5}">
                      <a16:colId xmlns:a16="http://schemas.microsoft.com/office/drawing/2014/main" xmlns="" val="20005"/>
                    </a:ext>
                  </a:extLst>
                </a:gridCol>
                <a:gridCol w="1624160">
                  <a:extLst>
                    <a:ext uri="{9D8B030D-6E8A-4147-A177-3AD203B41FA5}">
                      <a16:colId xmlns:a16="http://schemas.microsoft.com/office/drawing/2014/main" xmlns="" val="20006"/>
                    </a:ext>
                  </a:extLst>
                </a:gridCol>
                <a:gridCol w="1535513">
                  <a:extLst>
                    <a:ext uri="{9D8B030D-6E8A-4147-A177-3AD203B41FA5}">
                      <a16:colId xmlns:a16="http://schemas.microsoft.com/office/drawing/2014/main" xmlns="" val="20007"/>
                    </a:ext>
                  </a:extLst>
                </a:gridCol>
              </a:tblGrid>
              <a:tr h="663412">
                <a:tc>
                  <a:txBody>
                    <a:bodyPr/>
                    <a:lstStyle/>
                    <a:p>
                      <a:pPr algn="ctr">
                        <a:lnSpc>
                          <a:spcPts val="2803"/>
                        </a:lnSpc>
                        <a:defRPr/>
                      </a:pPr>
                      <a:r>
                        <a:rPr lang="en-US" sz="2100" b="0" dirty="0">
                          <a:solidFill>
                            <a:srgbClr val="FFFFFF"/>
                          </a:solidFill>
                          <a:sym typeface="Calibri (MS) Bold"/>
                        </a:rPr>
                        <a:t>Category/Numerical</a:t>
                      </a:r>
                      <a:endParaRPr lang="en-US" sz="2100" b="0" dirty="0"/>
                    </a:p>
                  </a:txBody>
                  <a:tcPr marL="38100" marR="38100" marT="38100" marB="38100" anchor="ctr">
                    <a:solidFill>
                      <a:schemeClr val="tx2"/>
                    </a:solidFill>
                  </a:tcPr>
                </a:tc>
                <a:tc>
                  <a:txBody>
                    <a:bodyPr/>
                    <a:lstStyle/>
                    <a:p>
                      <a:pPr algn="ctr">
                        <a:lnSpc>
                          <a:spcPts val="2803"/>
                        </a:lnSpc>
                        <a:defRPr/>
                      </a:pPr>
                      <a:r>
                        <a:rPr lang="en-US" sz="2100" b="0" dirty="0">
                          <a:solidFill>
                            <a:srgbClr val="FFFFFF"/>
                          </a:solidFill>
                          <a:sym typeface="Calibri (MS) Bold"/>
                        </a:rPr>
                        <a:t>Variable Name</a:t>
                      </a:r>
                      <a:endParaRPr lang="en-US" sz="2100" b="0" dirty="0"/>
                    </a:p>
                  </a:txBody>
                  <a:tcPr marL="38100" marR="38100" marT="38100" marB="38100" anchor="ctr">
                    <a:solidFill>
                      <a:schemeClr val="tx2"/>
                    </a:solidFill>
                  </a:tcPr>
                </a:tc>
                <a:tc>
                  <a:txBody>
                    <a:bodyPr/>
                    <a:lstStyle/>
                    <a:p>
                      <a:pPr algn="ctr">
                        <a:lnSpc>
                          <a:spcPts val="2803"/>
                        </a:lnSpc>
                        <a:defRPr/>
                      </a:pPr>
                      <a:r>
                        <a:rPr lang="en-US" sz="2100" b="0" dirty="0">
                          <a:solidFill>
                            <a:srgbClr val="FFFFFF"/>
                          </a:solidFill>
                          <a:sym typeface="Calibri (MS) Bold"/>
                        </a:rPr>
                        <a:t>p-value</a:t>
                      </a:r>
                      <a:endParaRPr lang="en-US" sz="2100" b="0" dirty="0"/>
                    </a:p>
                  </a:txBody>
                  <a:tcPr marL="38100" marR="38100" marT="38100" marB="38100" anchor="ctr">
                    <a:solidFill>
                      <a:schemeClr val="tx2"/>
                    </a:solidFill>
                  </a:tcPr>
                </a:tc>
                <a:tc>
                  <a:txBody>
                    <a:bodyPr/>
                    <a:lstStyle/>
                    <a:p>
                      <a:pPr algn="ctr">
                        <a:lnSpc>
                          <a:spcPts val="2803"/>
                        </a:lnSpc>
                        <a:defRPr/>
                      </a:pPr>
                      <a:r>
                        <a:rPr lang="en-US" sz="2100" b="0" dirty="0">
                          <a:solidFill>
                            <a:srgbClr val="FFFFFF"/>
                          </a:solidFill>
                          <a:sym typeface="Calibri (MS) Bold"/>
                        </a:rPr>
                        <a:t>Significant</a:t>
                      </a:r>
                      <a:endParaRPr lang="en-US" sz="2100" b="0" dirty="0"/>
                    </a:p>
                  </a:txBody>
                  <a:tcPr marL="38100" marR="38100" marT="38100" marB="38100" anchor="ctr">
                    <a:solidFill>
                      <a:schemeClr val="tx2"/>
                    </a:solidFill>
                  </a:tcPr>
                </a:tc>
                <a:tc>
                  <a:txBody>
                    <a:bodyPr/>
                    <a:lstStyle/>
                    <a:p>
                      <a:pPr algn="ctr">
                        <a:lnSpc>
                          <a:spcPts val="2803"/>
                        </a:lnSpc>
                        <a:defRPr/>
                      </a:pPr>
                      <a:r>
                        <a:rPr lang="en-US" sz="2100" b="0" dirty="0">
                          <a:solidFill>
                            <a:srgbClr val="FFFFFF"/>
                          </a:solidFill>
                          <a:sym typeface="Calibri (MS) Bold"/>
                        </a:rPr>
                        <a:t>Category/Numerical</a:t>
                      </a:r>
                      <a:endParaRPr lang="en-US" sz="2100" b="0" dirty="0"/>
                    </a:p>
                  </a:txBody>
                  <a:tcPr marL="38100" marR="38100" marT="38100" marB="38100" anchor="ctr">
                    <a:solidFill>
                      <a:schemeClr val="tx2"/>
                    </a:solidFill>
                  </a:tcPr>
                </a:tc>
                <a:tc>
                  <a:txBody>
                    <a:bodyPr/>
                    <a:lstStyle/>
                    <a:p>
                      <a:pPr algn="ctr">
                        <a:lnSpc>
                          <a:spcPts val="2803"/>
                        </a:lnSpc>
                        <a:defRPr/>
                      </a:pPr>
                      <a:r>
                        <a:rPr lang="en-US" sz="2100" b="0" dirty="0">
                          <a:solidFill>
                            <a:srgbClr val="FFFFFF"/>
                          </a:solidFill>
                          <a:sym typeface="Calibri (MS) Bold"/>
                        </a:rPr>
                        <a:t>Variable Name</a:t>
                      </a:r>
                      <a:endParaRPr lang="en-US" sz="2100" b="0" dirty="0"/>
                    </a:p>
                  </a:txBody>
                  <a:tcPr marL="38100" marR="38100" marT="38100" marB="38100" anchor="ctr">
                    <a:solidFill>
                      <a:schemeClr val="tx2"/>
                    </a:solidFill>
                  </a:tcPr>
                </a:tc>
                <a:tc>
                  <a:txBody>
                    <a:bodyPr/>
                    <a:lstStyle/>
                    <a:p>
                      <a:pPr algn="ctr">
                        <a:lnSpc>
                          <a:spcPts val="2803"/>
                        </a:lnSpc>
                        <a:defRPr/>
                      </a:pPr>
                      <a:r>
                        <a:rPr lang="en-US" sz="2100" b="0" dirty="0">
                          <a:solidFill>
                            <a:srgbClr val="FFFFFF"/>
                          </a:solidFill>
                          <a:sym typeface="Calibri (MS) Bold"/>
                        </a:rPr>
                        <a:t>p-value</a:t>
                      </a:r>
                      <a:endParaRPr lang="en-US" sz="2100" b="0" dirty="0"/>
                    </a:p>
                  </a:txBody>
                  <a:tcPr marL="38100" marR="38100" marT="38100" marB="38100" anchor="ctr">
                    <a:solidFill>
                      <a:schemeClr val="tx2"/>
                    </a:solidFill>
                  </a:tcPr>
                </a:tc>
                <a:tc>
                  <a:txBody>
                    <a:bodyPr/>
                    <a:lstStyle/>
                    <a:p>
                      <a:pPr algn="ctr">
                        <a:lnSpc>
                          <a:spcPts val="2803"/>
                        </a:lnSpc>
                        <a:defRPr/>
                      </a:pPr>
                      <a:r>
                        <a:rPr lang="en-US" sz="2100" b="0" dirty="0">
                          <a:solidFill>
                            <a:srgbClr val="FFFFFF"/>
                          </a:solidFill>
                          <a:sym typeface="Calibri (MS) Bold"/>
                        </a:rPr>
                        <a:t>Significant</a:t>
                      </a:r>
                      <a:endParaRPr lang="en-US" sz="2100" b="0" dirty="0"/>
                    </a:p>
                  </a:txBody>
                  <a:tcPr marL="38100" marR="38100" marT="38100" marB="38100" anchor="ctr">
                    <a:solidFill>
                      <a:schemeClr val="tx2"/>
                    </a:solidFill>
                  </a:tcPr>
                </a:tc>
                <a:extLst>
                  <a:ext uri="{0D108BD9-81ED-4DB2-BD59-A6C34878D82A}">
                    <a16:rowId xmlns:a16="http://schemas.microsoft.com/office/drawing/2014/main" xmlns="" val="10000"/>
                  </a:ext>
                </a:extLst>
              </a:tr>
              <a:tr h="800939">
                <a:tc>
                  <a:txBody>
                    <a:bodyPr/>
                    <a:lstStyle/>
                    <a:p>
                      <a:pPr algn="ctr">
                        <a:lnSpc>
                          <a:spcPts val="2663"/>
                        </a:lnSpc>
                        <a:defRPr/>
                      </a:pPr>
                      <a:r>
                        <a:rPr lang="en-US" sz="2100" b="0" dirty="0">
                          <a:solidFill>
                            <a:srgbClr val="FFFFFF"/>
                          </a:solidFill>
                          <a:sym typeface="Calibri (MS)"/>
                        </a:rPr>
                        <a:t>Numerical</a:t>
                      </a:r>
                      <a:endParaRPr lang="en-US" sz="2100" b="0" dirty="0"/>
                    </a:p>
                  </a:txBody>
                  <a:tcPr marL="38100" marR="38100" marT="38100" marB="38100" anchor="ctr"/>
                </a:tc>
                <a:tc>
                  <a:txBody>
                    <a:bodyPr/>
                    <a:lstStyle/>
                    <a:p>
                      <a:pPr algn="ctr">
                        <a:lnSpc>
                          <a:spcPts val="2663"/>
                        </a:lnSpc>
                        <a:defRPr/>
                      </a:pPr>
                      <a:r>
                        <a:rPr lang="en-US" sz="2100" b="0" dirty="0">
                          <a:solidFill>
                            <a:srgbClr val="FFFFFF"/>
                          </a:solidFill>
                          <a:sym typeface="Calibri (MS)"/>
                        </a:rPr>
                        <a:t>Customer has bounced in first EMI</a:t>
                      </a:r>
                      <a:endParaRPr lang="en-US" sz="2100" b="0" dirty="0"/>
                    </a:p>
                  </a:txBody>
                  <a:tcPr marL="38100" marR="38100" marT="38100" marB="38100" anchor="ctr"/>
                </a:tc>
                <a:tc>
                  <a:txBody>
                    <a:bodyPr/>
                    <a:lstStyle/>
                    <a:p>
                      <a:pPr algn="ctr">
                        <a:lnSpc>
                          <a:spcPts val="2663"/>
                        </a:lnSpc>
                        <a:defRPr/>
                      </a:pPr>
                      <a:r>
                        <a:rPr lang="en-US" sz="2100" b="0" dirty="0">
                          <a:solidFill>
                            <a:srgbClr val="FFFFFF"/>
                          </a:solidFill>
                          <a:sym typeface="Calibri (MS)"/>
                        </a:rPr>
                        <a:t>9.724173e-02</a:t>
                      </a:r>
                      <a:endParaRPr lang="en-US" sz="2100" b="0" dirty="0"/>
                    </a:p>
                  </a:txBody>
                  <a:tcPr marL="38100" marR="38100" marT="38100" marB="38100" anchor="ctr"/>
                </a:tc>
                <a:tc>
                  <a:txBody>
                    <a:bodyPr/>
                    <a:lstStyle/>
                    <a:p>
                      <a:pPr algn="ctr">
                        <a:lnSpc>
                          <a:spcPts val="2663"/>
                        </a:lnSpc>
                        <a:defRPr/>
                      </a:pPr>
                      <a:r>
                        <a:rPr lang="en-US" sz="2100" b="0" dirty="0">
                          <a:solidFill>
                            <a:srgbClr val="FFFFFF"/>
                          </a:solidFill>
                          <a:sym typeface="Calibri (MS)"/>
                        </a:rPr>
                        <a:t>Not </a:t>
                      </a:r>
                      <a:r>
                        <a:rPr lang="en-US" sz="2100" b="0" dirty="0">
                          <a:solidFill>
                            <a:schemeClr val="bg1"/>
                          </a:solidFill>
                          <a:sym typeface="Calibri (MS)"/>
                        </a:rPr>
                        <a:t>Significant</a:t>
                      </a:r>
                      <a:endParaRPr lang="en-US" sz="2100" b="0" dirty="0">
                        <a:solidFill>
                          <a:schemeClr val="bg1"/>
                        </a:solidFill>
                      </a:endParaRPr>
                    </a:p>
                  </a:txBody>
                  <a:tcPr marL="38100" marR="38100" marT="38100" marB="38100" anchor="ctr">
                    <a:gradFill>
                      <a:gsLst>
                        <a:gs pos="0">
                          <a:srgbClr val="FF0000"/>
                        </a:gs>
                        <a:gs pos="100000">
                          <a:schemeClr val="tx1">
                            <a:lumMod val="75000"/>
                            <a:lumOff val="25000"/>
                          </a:schemeClr>
                        </a:gs>
                      </a:gsLst>
                      <a:lin ang="0" scaled="0"/>
                    </a:gradFill>
                  </a:tcPr>
                </a:tc>
                <a:tc>
                  <a:txBody>
                    <a:bodyPr/>
                    <a:lstStyle/>
                    <a:p>
                      <a:pPr algn="ctr">
                        <a:lnSpc>
                          <a:spcPts val="2663"/>
                        </a:lnSpc>
                        <a:defRPr/>
                      </a:pPr>
                      <a:r>
                        <a:rPr lang="en-US" sz="2100" b="0" dirty="0">
                          <a:solidFill>
                            <a:srgbClr val="FFFFFF"/>
                          </a:solidFill>
                          <a:sym typeface="Calibri (MS)"/>
                        </a:rPr>
                        <a:t>Numerical</a:t>
                      </a:r>
                      <a:endParaRPr lang="en-US" sz="2100" b="0" dirty="0"/>
                    </a:p>
                  </a:txBody>
                  <a:tcPr marL="38100" marR="38100" marT="38100" marB="38100" anchor="ctr"/>
                </a:tc>
                <a:tc>
                  <a:txBody>
                    <a:bodyPr/>
                    <a:lstStyle/>
                    <a:p>
                      <a:pPr algn="ctr">
                        <a:lnSpc>
                          <a:spcPts val="2663"/>
                        </a:lnSpc>
                        <a:defRPr/>
                      </a:pPr>
                      <a:r>
                        <a:rPr lang="en-US" sz="2100" b="0">
                          <a:solidFill>
                            <a:srgbClr val="FFFFFF"/>
                          </a:solidFill>
                          <a:sym typeface="Calibri (MS)"/>
                        </a:rPr>
                        <a:t>Rate of interest</a:t>
                      </a:r>
                      <a:endParaRPr lang="en-US" sz="2100" b="0"/>
                    </a:p>
                  </a:txBody>
                  <a:tcPr marL="38100" marR="38100" marT="38100" marB="38100" anchor="ctr"/>
                </a:tc>
                <a:tc>
                  <a:txBody>
                    <a:bodyPr/>
                    <a:lstStyle/>
                    <a:p>
                      <a:pPr algn="ctr">
                        <a:lnSpc>
                          <a:spcPts val="2663"/>
                        </a:lnSpc>
                        <a:defRPr/>
                      </a:pPr>
                      <a:r>
                        <a:rPr lang="en-US" sz="2100" b="0">
                          <a:solidFill>
                            <a:srgbClr val="FFFFFF"/>
                          </a:solidFill>
                          <a:sym typeface="Calibri (MS)"/>
                        </a:rPr>
                        <a:t>9.019174e-01</a:t>
                      </a:r>
                      <a:endParaRPr lang="en-US" sz="2100" b="0"/>
                    </a:p>
                  </a:txBody>
                  <a:tcPr marL="38100" marR="38100" marT="38100" marB="38100" anchor="ctr"/>
                </a:tc>
                <a:tc>
                  <a:txBody>
                    <a:bodyPr/>
                    <a:lstStyle/>
                    <a:p>
                      <a:pPr algn="ctr">
                        <a:lnSpc>
                          <a:spcPts val="2663"/>
                        </a:lnSpc>
                        <a:defRPr/>
                      </a:pPr>
                      <a:r>
                        <a:rPr lang="en-US" sz="2100" b="0" dirty="0">
                          <a:solidFill>
                            <a:srgbClr val="FFFFFF"/>
                          </a:solidFill>
                          <a:sym typeface="Calibri (MS)"/>
                        </a:rPr>
                        <a:t>Not </a:t>
                      </a:r>
                      <a:r>
                        <a:rPr lang="en-US" sz="2100" b="0" kern="1200" dirty="0">
                          <a:solidFill>
                            <a:schemeClr val="bg1"/>
                          </a:solidFill>
                          <a:latin typeface="+mn-lt"/>
                          <a:ea typeface="+mn-ea"/>
                          <a:cs typeface="+mn-cs"/>
                          <a:sym typeface="Calibri (MS)"/>
                        </a:rPr>
                        <a:t>Significant</a:t>
                      </a:r>
                      <a:endParaRPr lang="en-US" sz="2100" b="0" kern="1200" dirty="0">
                        <a:solidFill>
                          <a:schemeClr val="bg1"/>
                        </a:solidFill>
                        <a:latin typeface="+mn-lt"/>
                        <a:ea typeface="+mn-ea"/>
                        <a:cs typeface="+mn-cs"/>
                      </a:endParaRPr>
                    </a:p>
                  </a:txBody>
                  <a:tcPr marL="38100" marR="38100" marT="38100" marB="38100" anchor="ctr">
                    <a:gradFill>
                      <a:gsLst>
                        <a:gs pos="0">
                          <a:srgbClr val="FF0000"/>
                        </a:gs>
                        <a:gs pos="100000">
                          <a:schemeClr val="tx1">
                            <a:lumMod val="75000"/>
                            <a:lumOff val="25000"/>
                          </a:schemeClr>
                        </a:gs>
                      </a:gsLst>
                      <a:lin ang="0" scaled="0"/>
                    </a:gradFill>
                  </a:tcPr>
                </a:tc>
                <a:extLst>
                  <a:ext uri="{0D108BD9-81ED-4DB2-BD59-A6C34878D82A}">
                    <a16:rowId xmlns:a16="http://schemas.microsoft.com/office/drawing/2014/main" xmlns="" val="10001"/>
                  </a:ext>
                </a:extLst>
              </a:tr>
              <a:tr h="632389">
                <a:tc>
                  <a:txBody>
                    <a:bodyPr/>
                    <a:lstStyle/>
                    <a:p>
                      <a:pPr algn="ctr">
                        <a:lnSpc>
                          <a:spcPts val="2663"/>
                        </a:lnSpc>
                        <a:defRPr/>
                      </a:pPr>
                      <a:r>
                        <a:rPr lang="en-US" sz="2100" b="0" dirty="0">
                          <a:solidFill>
                            <a:srgbClr val="FFFFFF"/>
                          </a:solidFill>
                          <a:sym typeface="Calibri (MS)"/>
                        </a:rPr>
                        <a:t>Numerical</a:t>
                      </a:r>
                      <a:endParaRPr lang="en-US" sz="2100" b="0" dirty="0"/>
                    </a:p>
                  </a:txBody>
                  <a:tcPr marL="38100" marR="38100" marT="38100" marB="38100" anchor="ctr"/>
                </a:tc>
                <a:tc>
                  <a:txBody>
                    <a:bodyPr/>
                    <a:lstStyle/>
                    <a:p>
                      <a:pPr algn="ctr">
                        <a:lnSpc>
                          <a:spcPts val="2663"/>
                        </a:lnSpc>
                        <a:defRPr/>
                      </a:pPr>
                      <a:r>
                        <a:rPr lang="en-US" sz="2100" b="0" dirty="0">
                          <a:solidFill>
                            <a:srgbClr val="FFFFFF"/>
                          </a:solidFill>
                          <a:sym typeface="Calibri (MS)"/>
                        </a:rPr>
                        <a:t>No of times bounced 12 months</a:t>
                      </a:r>
                      <a:endParaRPr lang="en-US" sz="2100" b="0" dirty="0"/>
                    </a:p>
                  </a:txBody>
                  <a:tcPr marL="38100" marR="38100" marT="38100" marB="38100" anchor="ctr"/>
                </a:tc>
                <a:tc>
                  <a:txBody>
                    <a:bodyPr/>
                    <a:lstStyle/>
                    <a:p>
                      <a:pPr algn="ctr">
                        <a:lnSpc>
                          <a:spcPts val="2663"/>
                        </a:lnSpc>
                        <a:defRPr/>
                      </a:pPr>
                      <a:r>
                        <a:rPr lang="en-US" sz="2100" b="0">
                          <a:solidFill>
                            <a:srgbClr val="FFFFFF"/>
                          </a:solidFill>
                          <a:sym typeface="Calibri (MS)"/>
                        </a:rPr>
                        <a:t>5.870829e-23</a:t>
                      </a:r>
                      <a:endParaRPr lang="en-US" sz="2100" b="0"/>
                    </a:p>
                  </a:txBody>
                  <a:tcPr marL="38100" marR="38100" marT="38100" marB="38100" anchor="ctr"/>
                </a:tc>
                <a:tc>
                  <a:txBody>
                    <a:bodyPr/>
                    <a:lstStyle/>
                    <a:p>
                      <a:pPr algn="ctr">
                        <a:lnSpc>
                          <a:spcPts val="2663"/>
                        </a:lnSpc>
                        <a:defRPr/>
                      </a:pPr>
                      <a:r>
                        <a:rPr lang="en-US" sz="2100" b="0" dirty="0">
                          <a:solidFill>
                            <a:srgbClr val="FFFFFF"/>
                          </a:solidFill>
                          <a:sym typeface="Calibri (MS)"/>
                        </a:rPr>
                        <a:t>Significant</a:t>
                      </a:r>
                      <a:endParaRPr lang="en-US" sz="2100" b="0" dirty="0"/>
                    </a:p>
                  </a:txBody>
                  <a:tcPr marL="38100" marR="38100" marT="38100" marB="38100" anchor="ctr">
                    <a:gradFill>
                      <a:gsLst>
                        <a:gs pos="0">
                          <a:srgbClr val="92D050"/>
                        </a:gs>
                        <a:gs pos="100000">
                          <a:schemeClr val="tx1">
                            <a:lumMod val="75000"/>
                            <a:lumOff val="25000"/>
                          </a:schemeClr>
                        </a:gs>
                      </a:gsLst>
                      <a:lin ang="0" scaled="0"/>
                    </a:gradFill>
                  </a:tcPr>
                </a:tc>
                <a:tc>
                  <a:txBody>
                    <a:bodyPr/>
                    <a:lstStyle/>
                    <a:p>
                      <a:pPr algn="ctr">
                        <a:lnSpc>
                          <a:spcPts val="2663"/>
                        </a:lnSpc>
                        <a:defRPr/>
                      </a:pPr>
                      <a:r>
                        <a:rPr lang="en-US" sz="2100" b="0" dirty="0">
                          <a:solidFill>
                            <a:srgbClr val="FFFFFF"/>
                          </a:solidFill>
                          <a:sym typeface="Calibri (MS)"/>
                        </a:rPr>
                        <a:t>Numerical</a:t>
                      </a:r>
                      <a:endParaRPr lang="en-US" sz="2100" b="0" dirty="0"/>
                    </a:p>
                  </a:txBody>
                  <a:tcPr marL="38100" marR="38100" marT="38100" marB="38100" anchor="ctr"/>
                </a:tc>
                <a:tc>
                  <a:txBody>
                    <a:bodyPr/>
                    <a:lstStyle/>
                    <a:p>
                      <a:pPr algn="ctr">
                        <a:lnSpc>
                          <a:spcPts val="2663"/>
                        </a:lnSpc>
                        <a:defRPr/>
                      </a:pPr>
                      <a:r>
                        <a:rPr lang="en-US" sz="2100" b="0">
                          <a:solidFill>
                            <a:srgbClr val="FFFFFF"/>
                          </a:solidFill>
                          <a:sym typeface="Calibri (MS)"/>
                        </a:rPr>
                        <a:t>Customer age when loan was taken</a:t>
                      </a:r>
                      <a:endParaRPr lang="en-US" sz="2100" b="0"/>
                    </a:p>
                  </a:txBody>
                  <a:tcPr marL="38100" marR="38100" marT="38100" marB="38100" anchor="ctr"/>
                </a:tc>
                <a:tc>
                  <a:txBody>
                    <a:bodyPr/>
                    <a:lstStyle/>
                    <a:p>
                      <a:pPr algn="ctr">
                        <a:lnSpc>
                          <a:spcPts val="2663"/>
                        </a:lnSpc>
                        <a:defRPr/>
                      </a:pPr>
                      <a:r>
                        <a:rPr lang="en-US" sz="2100" b="0">
                          <a:solidFill>
                            <a:srgbClr val="FFFFFF"/>
                          </a:solidFill>
                          <a:sym typeface="Calibri (MS)"/>
                        </a:rPr>
                        <a:t>3.837020e-08</a:t>
                      </a:r>
                      <a:endParaRPr lang="en-US" sz="2100" b="0"/>
                    </a:p>
                  </a:txBody>
                  <a:tcPr marL="38100" marR="38100" marT="38100" marB="38100" anchor="ctr"/>
                </a:tc>
                <a:tc>
                  <a:txBody>
                    <a:bodyPr/>
                    <a:lstStyle/>
                    <a:p>
                      <a:pPr algn="ctr">
                        <a:lnSpc>
                          <a:spcPts val="2663"/>
                        </a:lnSpc>
                        <a:defRPr/>
                      </a:pPr>
                      <a:r>
                        <a:rPr lang="en-US" sz="2100" b="0" dirty="0">
                          <a:solidFill>
                            <a:srgbClr val="FFFFFF"/>
                          </a:solidFill>
                          <a:sym typeface="Calibri (MS)"/>
                        </a:rPr>
                        <a:t>Significant</a:t>
                      </a:r>
                      <a:endParaRPr lang="en-US" sz="2100" b="0" dirty="0"/>
                    </a:p>
                  </a:txBody>
                  <a:tcPr marL="38100" marR="38100" marT="38100" marB="38100" anchor="ctr">
                    <a:gradFill>
                      <a:gsLst>
                        <a:gs pos="0">
                          <a:srgbClr val="92D050"/>
                        </a:gs>
                        <a:gs pos="100000">
                          <a:schemeClr val="tx1">
                            <a:lumMod val="75000"/>
                            <a:lumOff val="25000"/>
                          </a:schemeClr>
                        </a:gs>
                      </a:gsLst>
                      <a:lin ang="0" scaled="0"/>
                    </a:gradFill>
                  </a:tcPr>
                </a:tc>
                <a:extLst>
                  <a:ext uri="{0D108BD9-81ED-4DB2-BD59-A6C34878D82A}">
                    <a16:rowId xmlns:a16="http://schemas.microsoft.com/office/drawing/2014/main" xmlns="" val="10002"/>
                  </a:ext>
                </a:extLst>
              </a:tr>
              <a:tr h="722660">
                <a:tc>
                  <a:txBody>
                    <a:bodyPr/>
                    <a:lstStyle/>
                    <a:p>
                      <a:pPr algn="ctr">
                        <a:lnSpc>
                          <a:spcPts val="2663"/>
                        </a:lnSpc>
                        <a:defRPr/>
                      </a:pPr>
                      <a:r>
                        <a:rPr lang="en-US" sz="2100" b="0" dirty="0">
                          <a:solidFill>
                            <a:srgbClr val="FFFFFF"/>
                          </a:solidFill>
                          <a:sym typeface="Calibri (MS)"/>
                        </a:rPr>
                        <a:t>Numerical</a:t>
                      </a:r>
                      <a:endParaRPr lang="en-US" sz="2100" b="0" dirty="0"/>
                    </a:p>
                  </a:txBody>
                  <a:tcPr marL="38100" marR="38100" marT="38100" marB="38100" anchor="ctr"/>
                </a:tc>
                <a:tc>
                  <a:txBody>
                    <a:bodyPr/>
                    <a:lstStyle/>
                    <a:p>
                      <a:pPr algn="ctr">
                        <a:lnSpc>
                          <a:spcPts val="2663"/>
                        </a:lnSpc>
                        <a:defRPr/>
                      </a:pPr>
                      <a:r>
                        <a:rPr lang="en-US" sz="2100" b="0" dirty="0">
                          <a:solidFill>
                            <a:srgbClr val="FFFFFF"/>
                          </a:solidFill>
                          <a:sym typeface="Calibri (MS)"/>
                        </a:rPr>
                        <a:t>Maximum MOB</a:t>
                      </a:r>
                      <a:endParaRPr lang="en-US" sz="2100" b="0" dirty="0"/>
                    </a:p>
                  </a:txBody>
                  <a:tcPr marL="38100" marR="38100" marT="38100" marB="38100" anchor="ctr"/>
                </a:tc>
                <a:tc>
                  <a:txBody>
                    <a:bodyPr/>
                    <a:lstStyle/>
                    <a:p>
                      <a:pPr algn="ctr">
                        <a:lnSpc>
                          <a:spcPts val="2663"/>
                        </a:lnSpc>
                        <a:defRPr/>
                      </a:pPr>
                      <a:r>
                        <a:rPr lang="en-US" sz="2100" b="0">
                          <a:solidFill>
                            <a:srgbClr val="FFFFFF"/>
                          </a:solidFill>
                          <a:sym typeface="Calibri (MS)"/>
                        </a:rPr>
                        <a:t>1.383230e-03</a:t>
                      </a:r>
                      <a:endParaRPr lang="en-US" sz="2100" b="0"/>
                    </a:p>
                  </a:txBody>
                  <a:tcPr marL="38100" marR="38100" marT="38100" marB="38100" anchor="ctr"/>
                </a:tc>
                <a:tc>
                  <a:txBody>
                    <a:bodyPr/>
                    <a:lstStyle/>
                    <a:p>
                      <a:pPr algn="ctr">
                        <a:lnSpc>
                          <a:spcPts val="2663"/>
                        </a:lnSpc>
                        <a:defRPr/>
                      </a:pPr>
                      <a:r>
                        <a:rPr lang="en-US" sz="2100" b="0" dirty="0">
                          <a:solidFill>
                            <a:srgbClr val="FFFFFF"/>
                          </a:solidFill>
                          <a:sym typeface="Calibri (MS)"/>
                        </a:rPr>
                        <a:t>Significant</a:t>
                      </a:r>
                      <a:endParaRPr lang="en-US" sz="2100" b="0" dirty="0"/>
                    </a:p>
                  </a:txBody>
                  <a:tcPr marL="38100" marR="38100" marT="38100" marB="38100" anchor="ctr">
                    <a:gradFill>
                      <a:gsLst>
                        <a:gs pos="0">
                          <a:srgbClr val="92D050"/>
                        </a:gs>
                        <a:gs pos="100000">
                          <a:schemeClr val="tx1">
                            <a:lumMod val="75000"/>
                            <a:lumOff val="25000"/>
                          </a:schemeClr>
                        </a:gs>
                      </a:gsLst>
                      <a:lin ang="0" scaled="0"/>
                    </a:gradFill>
                  </a:tcPr>
                </a:tc>
                <a:tc>
                  <a:txBody>
                    <a:bodyPr/>
                    <a:lstStyle/>
                    <a:p>
                      <a:pPr algn="ctr">
                        <a:lnSpc>
                          <a:spcPts val="2663"/>
                        </a:lnSpc>
                        <a:defRPr/>
                      </a:pPr>
                      <a:r>
                        <a:rPr lang="en-US" sz="2100" b="0" dirty="0">
                          <a:solidFill>
                            <a:srgbClr val="FFFFFF"/>
                          </a:solidFill>
                          <a:sym typeface="Calibri (MS)"/>
                        </a:rPr>
                        <a:t>Numerical</a:t>
                      </a:r>
                      <a:endParaRPr lang="en-US" sz="2100" b="0" dirty="0"/>
                    </a:p>
                  </a:txBody>
                  <a:tcPr marL="38100" marR="38100" marT="38100" marB="38100" anchor="ctr"/>
                </a:tc>
                <a:tc>
                  <a:txBody>
                    <a:bodyPr/>
                    <a:lstStyle/>
                    <a:p>
                      <a:pPr algn="ctr">
                        <a:lnSpc>
                          <a:spcPts val="2663"/>
                        </a:lnSpc>
                        <a:defRPr/>
                      </a:pPr>
                      <a:r>
                        <a:rPr lang="en-US" sz="2100" b="0" dirty="0">
                          <a:solidFill>
                            <a:srgbClr val="FFFFFF"/>
                          </a:solidFill>
                          <a:sym typeface="Calibri (MS)"/>
                        </a:rPr>
                        <a:t>No of loans</a:t>
                      </a:r>
                      <a:endParaRPr lang="en-US" sz="2100" b="0" dirty="0"/>
                    </a:p>
                  </a:txBody>
                  <a:tcPr marL="38100" marR="38100" marT="38100" marB="38100" anchor="ctr"/>
                </a:tc>
                <a:tc>
                  <a:txBody>
                    <a:bodyPr/>
                    <a:lstStyle/>
                    <a:p>
                      <a:pPr algn="ctr">
                        <a:lnSpc>
                          <a:spcPts val="2663"/>
                        </a:lnSpc>
                        <a:defRPr/>
                      </a:pPr>
                      <a:r>
                        <a:rPr lang="en-US" sz="2100" b="0">
                          <a:solidFill>
                            <a:srgbClr val="FFFFFF"/>
                          </a:solidFill>
                          <a:sym typeface="Calibri (MS)"/>
                        </a:rPr>
                        <a:t>7.405248e-01</a:t>
                      </a:r>
                      <a:endParaRPr lang="en-US" sz="2100" b="0"/>
                    </a:p>
                  </a:txBody>
                  <a:tcPr marL="38100" marR="38100" marT="38100" marB="38100" anchor="ctr"/>
                </a:tc>
                <a:tc>
                  <a:txBody>
                    <a:bodyPr/>
                    <a:lstStyle/>
                    <a:p>
                      <a:pPr algn="ctr">
                        <a:lnSpc>
                          <a:spcPts val="2663"/>
                        </a:lnSpc>
                        <a:defRPr/>
                      </a:pPr>
                      <a:r>
                        <a:rPr lang="en-US" sz="2100" b="0" dirty="0">
                          <a:solidFill>
                            <a:srgbClr val="FFFFFF"/>
                          </a:solidFill>
                          <a:sym typeface="Calibri (MS)"/>
                        </a:rPr>
                        <a:t>Not Significant</a:t>
                      </a:r>
                      <a:endParaRPr lang="en-US" sz="2100" b="0" dirty="0"/>
                    </a:p>
                  </a:txBody>
                  <a:tcPr marL="38100" marR="38100" marT="38100" marB="38100" anchor="ctr">
                    <a:gradFill>
                      <a:gsLst>
                        <a:gs pos="0">
                          <a:srgbClr val="FF0000"/>
                        </a:gs>
                        <a:gs pos="100000">
                          <a:schemeClr val="tx1">
                            <a:lumMod val="75000"/>
                            <a:lumOff val="25000"/>
                          </a:schemeClr>
                        </a:gs>
                      </a:gsLst>
                      <a:lin ang="0" scaled="0"/>
                    </a:gradFill>
                  </a:tcPr>
                </a:tc>
                <a:extLst>
                  <a:ext uri="{0D108BD9-81ED-4DB2-BD59-A6C34878D82A}">
                    <a16:rowId xmlns:a16="http://schemas.microsoft.com/office/drawing/2014/main" xmlns="" val="10003"/>
                  </a:ext>
                </a:extLst>
              </a:tr>
              <a:tr h="800939">
                <a:tc>
                  <a:txBody>
                    <a:bodyPr/>
                    <a:lstStyle/>
                    <a:p>
                      <a:pPr algn="ctr">
                        <a:lnSpc>
                          <a:spcPts val="2663"/>
                        </a:lnSpc>
                        <a:defRPr/>
                      </a:pPr>
                      <a:r>
                        <a:rPr lang="en-US" sz="2100" b="0" dirty="0">
                          <a:solidFill>
                            <a:srgbClr val="FFFFFF"/>
                          </a:solidFill>
                          <a:sym typeface="Calibri (MS)"/>
                        </a:rPr>
                        <a:t>Numerical</a:t>
                      </a:r>
                      <a:endParaRPr lang="en-US" sz="2100" b="0" dirty="0"/>
                    </a:p>
                  </a:txBody>
                  <a:tcPr marL="38100" marR="38100" marT="38100" marB="38100" anchor="ctr"/>
                </a:tc>
                <a:tc>
                  <a:txBody>
                    <a:bodyPr/>
                    <a:lstStyle/>
                    <a:p>
                      <a:pPr algn="ctr">
                        <a:lnSpc>
                          <a:spcPts val="2663"/>
                        </a:lnSpc>
                        <a:defRPr/>
                      </a:pPr>
                      <a:r>
                        <a:rPr lang="en-US" sz="2100" b="0" dirty="0">
                          <a:solidFill>
                            <a:srgbClr val="FFFFFF"/>
                          </a:solidFill>
                          <a:sym typeface="Calibri (MS)"/>
                        </a:rPr>
                        <a:t>No of times bounced repaying loan</a:t>
                      </a:r>
                      <a:endParaRPr lang="en-US" sz="2100" b="0" dirty="0"/>
                    </a:p>
                  </a:txBody>
                  <a:tcPr marL="38100" marR="38100" marT="38100" marB="38100" anchor="ctr"/>
                </a:tc>
                <a:tc>
                  <a:txBody>
                    <a:bodyPr/>
                    <a:lstStyle/>
                    <a:p>
                      <a:pPr algn="ctr">
                        <a:lnSpc>
                          <a:spcPts val="2663"/>
                        </a:lnSpc>
                        <a:defRPr/>
                      </a:pPr>
                      <a:r>
                        <a:rPr lang="en-US" sz="2100" b="0">
                          <a:solidFill>
                            <a:srgbClr val="FFFFFF"/>
                          </a:solidFill>
                          <a:sym typeface="Calibri (MS)"/>
                        </a:rPr>
                        <a:t>4.228057e-25</a:t>
                      </a:r>
                      <a:endParaRPr lang="en-US" sz="2100" b="0"/>
                    </a:p>
                  </a:txBody>
                  <a:tcPr marL="38100" marR="38100" marT="38100" marB="38100" anchor="ctr"/>
                </a:tc>
                <a:tc>
                  <a:txBody>
                    <a:bodyPr/>
                    <a:lstStyle/>
                    <a:p>
                      <a:pPr algn="ctr">
                        <a:lnSpc>
                          <a:spcPts val="2663"/>
                        </a:lnSpc>
                        <a:defRPr/>
                      </a:pPr>
                      <a:r>
                        <a:rPr lang="en-US" sz="2100" b="0" dirty="0">
                          <a:solidFill>
                            <a:srgbClr val="FFFFFF"/>
                          </a:solidFill>
                          <a:sym typeface="Calibri (MS)"/>
                        </a:rPr>
                        <a:t>Significant</a:t>
                      </a:r>
                      <a:endParaRPr lang="en-US" sz="2100" b="0" dirty="0"/>
                    </a:p>
                  </a:txBody>
                  <a:tcPr marL="38100" marR="38100" marT="38100" marB="38100" anchor="ctr">
                    <a:gradFill>
                      <a:gsLst>
                        <a:gs pos="0">
                          <a:srgbClr val="92D050"/>
                        </a:gs>
                        <a:gs pos="100000">
                          <a:schemeClr val="tx1">
                            <a:lumMod val="75000"/>
                            <a:lumOff val="25000"/>
                          </a:schemeClr>
                        </a:gs>
                      </a:gsLst>
                      <a:lin ang="0" scaled="0"/>
                    </a:gradFill>
                  </a:tcPr>
                </a:tc>
                <a:tc>
                  <a:txBody>
                    <a:bodyPr/>
                    <a:lstStyle/>
                    <a:p>
                      <a:pPr algn="ctr">
                        <a:lnSpc>
                          <a:spcPts val="2663"/>
                        </a:lnSpc>
                        <a:defRPr/>
                      </a:pPr>
                      <a:r>
                        <a:rPr lang="en-US" sz="2100" b="0">
                          <a:solidFill>
                            <a:srgbClr val="FFFFFF"/>
                          </a:solidFill>
                          <a:sym typeface="Calibri (MS)"/>
                        </a:rPr>
                        <a:t>Numerical</a:t>
                      </a:r>
                      <a:endParaRPr lang="en-US" sz="2100" b="0"/>
                    </a:p>
                  </a:txBody>
                  <a:tcPr marL="38100" marR="38100" marT="38100" marB="38100" anchor="ctr"/>
                </a:tc>
                <a:tc>
                  <a:txBody>
                    <a:bodyPr/>
                    <a:lstStyle/>
                    <a:p>
                      <a:pPr algn="ctr">
                        <a:lnSpc>
                          <a:spcPts val="2663"/>
                        </a:lnSpc>
                        <a:defRPr/>
                      </a:pPr>
                      <a:r>
                        <a:rPr lang="en-US" sz="2100" b="0">
                          <a:solidFill>
                            <a:srgbClr val="FFFFFF"/>
                          </a:solidFill>
                          <a:sym typeface="Calibri (MS)"/>
                        </a:rPr>
                        <a:t>No of secured loans</a:t>
                      </a:r>
                      <a:endParaRPr lang="en-US" sz="2100" b="0"/>
                    </a:p>
                  </a:txBody>
                  <a:tcPr marL="38100" marR="38100" marT="38100" marB="38100" anchor="ctr"/>
                </a:tc>
                <a:tc>
                  <a:txBody>
                    <a:bodyPr/>
                    <a:lstStyle/>
                    <a:p>
                      <a:pPr algn="ctr">
                        <a:lnSpc>
                          <a:spcPts val="2663"/>
                        </a:lnSpc>
                        <a:defRPr/>
                      </a:pPr>
                      <a:r>
                        <a:rPr lang="en-US" sz="2100" b="0">
                          <a:solidFill>
                            <a:srgbClr val="FFFFFF"/>
                          </a:solidFill>
                          <a:sym typeface="Calibri (MS)"/>
                        </a:rPr>
                        <a:t>2.615057e-01</a:t>
                      </a:r>
                      <a:endParaRPr lang="en-US" sz="2100" b="0"/>
                    </a:p>
                  </a:txBody>
                  <a:tcPr marL="38100" marR="38100" marT="38100" marB="38100" anchor="ctr"/>
                </a:tc>
                <a:tc>
                  <a:txBody>
                    <a:bodyPr/>
                    <a:lstStyle/>
                    <a:p>
                      <a:pPr algn="ctr">
                        <a:lnSpc>
                          <a:spcPts val="2663"/>
                        </a:lnSpc>
                        <a:defRPr/>
                      </a:pPr>
                      <a:r>
                        <a:rPr lang="en-US" sz="2100" b="0" dirty="0">
                          <a:solidFill>
                            <a:srgbClr val="FFFFFF"/>
                          </a:solidFill>
                          <a:sym typeface="Calibri (MS)"/>
                        </a:rPr>
                        <a:t>Not Significant</a:t>
                      </a:r>
                      <a:endParaRPr lang="en-US" sz="2100" b="0" dirty="0"/>
                    </a:p>
                  </a:txBody>
                  <a:tcPr marL="38100" marR="38100" marT="38100" marB="38100" anchor="ctr">
                    <a:gradFill>
                      <a:gsLst>
                        <a:gs pos="0">
                          <a:srgbClr val="FF0000"/>
                        </a:gs>
                        <a:gs pos="100000">
                          <a:schemeClr val="tx1">
                            <a:lumMod val="75000"/>
                            <a:lumOff val="25000"/>
                          </a:schemeClr>
                        </a:gs>
                      </a:gsLst>
                      <a:lin ang="0" scaled="0"/>
                    </a:gradFill>
                  </a:tcPr>
                </a:tc>
                <a:extLst>
                  <a:ext uri="{0D108BD9-81ED-4DB2-BD59-A6C34878D82A}">
                    <a16:rowId xmlns:a16="http://schemas.microsoft.com/office/drawing/2014/main" xmlns="" val="10004"/>
                  </a:ext>
                </a:extLst>
              </a:tr>
              <a:tr h="632389">
                <a:tc>
                  <a:txBody>
                    <a:bodyPr/>
                    <a:lstStyle/>
                    <a:p>
                      <a:pPr algn="ctr">
                        <a:lnSpc>
                          <a:spcPts val="2663"/>
                        </a:lnSpc>
                        <a:defRPr/>
                      </a:pPr>
                      <a:r>
                        <a:rPr lang="en-US" sz="2100" b="0">
                          <a:solidFill>
                            <a:srgbClr val="FFFFFF"/>
                          </a:solidFill>
                          <a:sym typeface="Calibri (MS)"/>
                        </a:rPr>
                        <a:t>Numerical</a:t>
                      </a:r>
                      <a:endParaRPr lang="en-US" sz="2100" b="0"/>
                    </a:p>
                  </a:txBody>
                  <a:tcPr marL="38100" marR="38100" marT="38100" marB="38100" anchor="ctr"/>
                </a:tc>
                <a:tc>
                  <a:txBody>
                    <a:bodyPr/>
                    <a:lstStyle/>
                    <a:p>
                      <a:pPr algn="ctr">
                        <a:lnSpc>
                          <a:spcPts val="2663"/>
                        </a:lnSpc>
                        <a:defRPr/>
                      </a:pPr>
                      <a:r>
                        <a:rPr lang="en-US" sz="2100" b="0">
                          <a:solidFill>
                            <a:srgbClr val="FFFFFF"/>
                          </a:solidFill>
                          <a:sym typeface="Calibri (MS)"/>
                        </a:rPr>
                        <a:t>EMI</a:t>
                      </a:r>
                      <a:endParaRPr lang="en-US" sz="2100" b="0"/>
                    </a:p>
                  </a:txBody>
                  <a:tcPr marL="38100" marR="38100" marT="38100" marB="38100" anchor="ctr"/>
                </a:tc>
                <a:tc>
                  <a:txBody>
                    <a:bodyPr/>
                    <a:lstStyle/>
                    <a:p>
                      <a:pPr algn="ctr">
                        <a:lnSpc>
                          <a:spcPts val="2663"/>
                        </a:lnSpc>
                        <a:defRPr/>
                      </a:pPr>
                      <a:r>
                        <a:rPr lang="en-US" sz="2100" b="0" dirty="0">
                          <a:solidFill>
                            <a:srgbClr val="FFFFFF"/>
                          </a:solidFill>
                          <a:sym typeface="Calibri (MS)"/>
                        </a:rPr>
                        <a:t>7.279005e-01</a:t>
                      </a:r>
                      <a:endParaRPr lang="en-US" sz="2100" b="0" dirty="0"/>
                    </a:p>
                  </a:txBody>
                  <a:tcPr marL="38100" marR="38100" marT="38100" marB="38100" anchor="ctr"/>
                </a:tc>
                <a:tc>
                  <a:txBody>
                    <a:bodyPr/>
                    <a:lstStyle/>
                    <a:p>
                      <a:pPr algn="ctr">
                        <a:lnSpc>
                          <a:spcPts val="2663"/>
                        </a:lnSpc>
                        <a:defRPr/>
                      </a:pPr>
                      <a:r>
                        <a:rPr lang="en-US" sz="2100" b="0" dirty="0">
                          <a:solidFill>
                            <a:srgbClr val="FFFFFF"/>
                          </a:solidFill>
                          <a:sym typeface="Calibri (MS)"/>
                        </a:rPr>
                        <a:t>Not Significant</a:t>
                      </a:r>
                      <a:endParaRPr lang="en-US" sz="2100" b="0" dirty="0"/>
                    </a:p>
                  </a:txBody>
                  <a:tcPr marL="38100" marR="38100" marT="38100" marB="38100" anchor="ctr">
                    <a:gradFill>
                      <a:gsLst>
                        <a:gs pos="0">
                          <a:srgbClr val="FF0000"/>
                        </a:gs>
                        <a:gs pos="100000">
                          <a:schemeClr val="tx1">
                            <a:lumMod val="75000"/>
                            <a:lumOff val="25000"/>
                          </a:schemeClr>
                        </a:gs>
                      </a:gsLst>
                      <a:lin ang="0" scaled="0"/>
                    </a:gradFill>
                  </a:tcPr>
                </a:tc>
                <a:tc>
                  <a:txBody>
                    <a:bodyPr/>
                    <a:lstStyle/>
                    <a:p>
                      <a:pPr algn="ctr">
                        <a:lnSpc>
                          <a:spcPts val="2663"/>
                        </a:lnSpc>
                        <a:defRPr/>
                      </a:pPr>
                      <a:r>
                        <a:rPr lang="en-US" sz="2100" b="0">
                          <a:solidFill>
                            <a:srgbClr val="FFFFFF"/>
                          </a:solidFill>
                          <a:sym typeface="Calibri (MS)"/>
                        </a:rPr>
                        <a:t>Numerical</a:t>
                      </a:r>
                      <a:endParaRPr lang="en-US" sz="2100" b="0"/>
                    </a:p>
                  </a:txBody>
                  <a:tcPr marL="38100" marR="38100" marT="38100" marB="38100" anchor="ctr"/>
                </a:tc>
                <a:tc>
                  <a:txBody>
                    <a:bodyPr/>
                    <a:lstStyle/>
                    <a:p>
                      <a:pPr algn="ctr">
                        <a:lnSpc>
                          <a:spcPts val="2663"/>
                        </a:lnSpc>
                        <a:defRPr/>
                      </a:pPr>
                      <a:r>
                        <a:rPr lang="en-US" sz="2100" b="0">
                          <a:solidFill>
                            <a:srgbClr val="FFFFFF"/>
                          </a:solidFill>
                          <a:sym typeface="Calibri (MS)"/>
                        </a:rPr>
                        <a:t>No of unsecured loans</a:t>
                      </a:r>
                      <a:endParaRPr lang="en-US" sz="2100" b="0"/>
                    </a:p>
                  </a:txBody>
                  <a:tcPr marL="38100" marR="38100" marT="38100" marB="38100" anchor="ctr"/>
                </a:tc>
                <a:tc>
                  <a:txBody>
                    <a:bodyPr/>
                    <a:lstStyle/>
                    <a:p>
                      <a:pPr algn="ctr">
                        <a:lnSpc>
                          <a:spcPts val="2663"/>
                        </a:lnSpc>
                        <a:defRPr/>
                      </a:pPr>
                      <a:r>
                        <a:rPr lang="en-US" sz="2100" b="0">
                          <a:solidFill>
                            <a:srgbClr val="FFFFFF"/>
                          </a:solidFill>
                          <a:sym typeface="Calibri (MS)"/>
                        </a:rPr>
                        <a:t>6.146654e-01</a:t>
                      </a:r>
                      <a:endParaRPr lang="en-US" sz="2100" b="0"/>
                    </a:p>
                  </a:txBody>
                  <a:tcPr marL="38100" marR="38100" marT="38100" marB="38100" anchor="ctr"/>
                </a:tc>
                <a:tc>
                  <a:txBody>
                    <a:bodyPr/>
                    <a:lstStyle/>
                    <a:p>
                      <a:pPr algn="ctr">
                        <a:lnSpc>
                          <a:spcPts val="2663"/>
                        </a:lnSpc>
                        <a:defRPr/>
                      </a:pPr>
                      <a:r>
                        <a:rPr lang="en-US" sz="2100" b="0" dirty="0">
                          <a:solidFill>
                            <a:srgbClr val="FFFFFF"/>
                          </a:solidFill>
                          <a:sym typeface="Calibri (MS)"/>
                        </a:rPr>
                        <a:t>Not Significant</a:t>
                      </a:r>
                      <a:endParaRPr lang="en-US" sz="2100" b="0" dirty="0"/>
                    </a:p>
                  </a:txBody>
                  <a:tcPr marL="38100" marR="38100" marT="38100" marB="38100" anchor="ctr">
                    <a:gradFill>
                      <a:gsLst>
                        <a:gs pos="0">
                          <a:srgbClr val="FF0000"/>
                        </a:gs>
                        <a:gs pos="100000">
                          <a:schemeClr val="tx1">
                            <a:lumMod val="75000"/>
                            <a:lumOff val="25000"/>
                          </a:schemeClr>
                        </a:gs>
                      </a:gsLst>
                      <a:lin ang="0" scaled="0"/>
                    </a:gradFill>
                  </a:tcPr>
                </a:tc>
                <a:extLst>
                  <a:ext uri="{0D108BD9-81ED-4DB2-BD59-A6C34878D82A}">
                    <a16:rowId xmlns:a16="http://schemas.microsoft.com/office/drawing/2014/main" xmlns="" val="10005"/>
                  </a:ext>
                </a:extLst>
              </a:tr>
              <a:tr h="632389">
                <a:tc>
                  <a:txBody>
                    <a:bodyPr/>
                    <a:lstStyle/>
                    <a:p>
                      <a:pPr algn="ctr">
                        <a:lnSpc>
                          <a:spcPts val="2663"/>
                        </a:lnSpc>
                        <a:defRPr/>
                      </a:pPr>
                      <a:r>
                        <a:rPr lang="en-US" sz="2100" b="0">
                          <a:solidFill>
                            <a:srgbClr val="FFFFFF"/>
                          </a:solidFill>
                          <a:sym typeface="Calibri (MS)"/>
                        </a:rPr>
                        <a:t>Numerical</a:t>
                      </a:r>
                      <a:endParaRPr lang="en-US" sz="2100" b="0"/>
                    </a:p>
                  </a:txBody>
                  <a:tcPr marL="38100" marR="38100" marT="38100" marB="38100" anchor="ctr"/>
                </a:tc>
                <a:tc>
                  <a:txBody>
                    <a:bodyPr/>
                    <a:lstStyle/>
                    <a:p>
                      <a:pPr algn="ctr">
                        <a:lnSpc>
                          <a:spcPts val="2663"/>
                        </a:lnSpc>
                        <a:defRPr/>
                      </a:pPr>
                      <a:r>
                        <a:rPr lang="en-US" sz="2100" b="0">
                          <a:solidFill>
                            <a:srgbClr val="FFFFFF"/>
                          </a:solidFill>
                          <a:sym typeface="Calibri (MS)"/>
                        </a:rPr>
                        <a:t>Loan Amount</a:t>
                      </a:r>
                      <a:endParaRPr lang="en-US" sz="2100" b="0"/>
                    </a:p>
                  </a:txBody>
                  <a:tcPr marL="38100" marR="38100" marT="38100" marB="38100" anchor="ctr"/>
                </a:tc>
                <a:tc>
                  <a:txBody>
                    <a:bodyPr/>
                    <a:lstStyle/>
                    <a:p>
                      <a:pPr algn="ctr">
                        <a:lnSpc>
                          <a:spcPts val="2663"/>
                        </a:lnSpc>
                        <a:defRPr/>
                      </a:pPr>
                      <a:r>
                        <a:rPr lang="en-US" sz="2100" b="0">
                          <a:solidFill>
                            <a:srgbClr val="FFFFFF"/>
                          </a:solidFill>
                          <a:sym typeface="Calibri (MS)"/>
                        </a:rPr>
                        <a:t>1.538868e-03</a:t>
                      </a:r>
                      <a:endParaRPr lang="en-US" sz="2100" b="0"/>
                    </a:p>
                  </a:txBody>
                  <a:tcPr marL="38100" marR="38100" marT="38100" marB="38100" anchor="ctr"/>
                </a:tc>
                <a:tc>
                  <a:txBody>
                    <a:bodyPr/>
                    <a:lstStyle/>
                    <a:p>
                      <a:pPr algn="ctr">
                        <a:lnSpc>
                          <a:spcPts val="2663"/>
                        </a:lnSpc>
                        <a:defRPr/>
                      </a:pPr>
                      <a:r>
                        <a:rPr lang="en-US" sz="2100" b="0" dirty="0">
                          <a:solidFill>
                            <a:srgbClr val="FFFFFF"/>
                          </a:solidFill>
                          <a:sym typeface="Calibri (MS)"/>
                        </a:rPr>
                        <a:t>Significant</a:t>
                      </a:r>
                      <a:endParaRPr lang="en-US" sz="2100" b="0" dirty="0"/>
                    </a:p>
                  </a:txBody>
                  <a:tcPr marL="38100" marR="38100" marT="38100" marB="38100" anchor="ctr">
                    <a:gradFill>
                      <a:gsLst>
                        <a:gs pos="0">
                          <a:srgbClr val="92D050"/>
                        </a:gs>
                        <a:gs pos="100000">
                          <a:schemeClr val="tx1">
                            <a:lumMod val="75000"/>
                            <a:lumOff val="25000"/>
                          </a:schemeClr>
                        </a:gs>
                      </a:gsLst>
                      <a:lin ang="0" scaled="0"/>
                    </a:gradFill>
                  </a:tcPr>
                </a:tc>
                <a:tc>
                  <a:txBody>
                    <a:bodyPr/>
                    <a:lstStyle/>
                    <a:p>
                      <a:pPr algn="ctr">
                        <a:lnSpc>
                          <a:spcPts val="2663"/>
                        </a:lnSpc>
                        <a:defRPr/>
                      </a:pPr>
                      <a:r>
                        <a:rPr lang="en-US" sz="2100" b="0" dirty="0">
                          <a:solidFill>
                            <a:srgbClr val="FFFFFF"/>
                          </a:solidFill>
                          <a:sym typeface="Calibri (MS)"/>
                        </a:rPr>
                        <a:t>Numerical</a:t>
                      </a:r>
                      <a:endParaRPr lang="en-US" sz="2100" b="0" dirty="0"/>
                    </a:p>
                  </a:txBody>
                  <a:tcPr marL="38100" marR="38100" marT="38100" marB="38100" anchor="ctr"/>
                </a:tc>
                <a:tc>
                  <a:txBody>
                    <a:bodyPr/>
                    <a:lstStyle/>
                    <a:p>
                      <a:pPr algn="ctr">
                        <a:lnSpc>
                          <a:spcPts val="2663"/>
                        </a:lnSpc>
                        <a:defRPr/>
                      </a:pPr>
                      <a:r>
                        <a:rPr lang="en-US" sz="2100" b="0">
                          <a:solidFill>
                            <a:srgbClr val="FFFFFF"/>
                          </a:solidFill>
                          <a:sym typeface="Calibri (MS)"/>
                        </a:rPr>
                        <a:t>Maximum amount sanctioned</a:t>
                      </a:r>
                      <a:endParaRPr lang="en-US" sz="2100" b="0"/>
                    </a:p>
                  </a:txBody>
                  <a:tcPr marL="38100" marR="38100" marT="38100" marB="38100" anchor="ctr"/>
                </a:tc>
                <a:tc>
                  <a:txBody>
                    <a:bodyPr/>
                    <a:lstStyle/>
                    <a:p>
                      <a:pPr algn="ctr">
                        <a:lnSpc>
                          <a:spcPts val="2663"/>
                        </a:lnSpc>
                        <a:defRPr/>
                      </a:pPr>
                      <a:r>
                        <a:rPr lang="en-US" sz="2100" b="0">
                          <a:solidFill>
                            <a:srgbClr val="FFFFFF"/>
                          </a:solidFill>
                          <a:sym typeface="Calibri (MS)"/>
                        </a:rPr>
                        <a:t>4.413530e-04</a:t>
                      </a:r>
                      <a:endParaRPr lang="en-US" sz="2100" b="0"/>
                    </a:p>
                  </a:txBody>
                  <a:tcPr marL="38100" marR="38100" marT="38100" marB="38100" anchor="ctr"/>
                </a:tc>
                <a:tc>
                  <a:txBody>
                    <a:bodyPr/>
                    <a:lstStyle/>
                    <a:p>
                      <a:pPr algn="ctr">
                        <a:lnSpc>
                          <a:spcPts val="2663"/>
                        </a:lnSpc>
                        <a:defRPr/>
                      </a:pPr>
                      <a:r>
                        <a:rPr lang="en-US" sz="2100" b="0" dirty="0">
                          <a:solidFill>
                            <a:srgbClr val="FFFFFF"/>
                          </a:solidFill>
                          <a:sym typeface="Calibri (MS)"/>
                        </a:rPr>
                        <a:t>Significant</a:t>
                      </a:r>
                      <a:endParaRPr lang="en-US" sz="2100" b="0" dirty="0"/>
                    </a:p>
                  </a:txBody>
                  <a:tcPr marL="38100" marR="38100" marT="38100" marB="38100" anchor="ctr">
                    <a:gradFill>
                      <a:gsLst>
                        <a:gs pos="0">
                          <a:srgbClr val="92D050"/>
                        </a:gs>
                        <a:gs pos="100000">
                          <a:schemeClr val="tx1">
                            <a:lumMod val="75000"/>
                            <a:lumOff val="25000"/>
                          </a:schemeClr>
                        </a:gs>
                      </a:gsLst>
                      <a:lin ang="0" scaled="0"/>
                    </a:gradFill>
                  </a:tcPr>
                </a:tc>
                <a:extLst>
                  <a:ext uri="{0D108BD9-81ED-4DB2-BD59-A6C34878D82A}">
                    <a16:rowId xmlns:a16="http://schemas.microsoft.com/office/drawing/2014/main" xmlns="" val="10006"/>
                  </a:ext>
                </a:extLst>
              </a:tr>
              <a:tr h="800939">
                <a:tc>
                  <a:txBody>
                    <a:bodyPr/>
                    <a:lstStyle/>
                    <a:p>
                      <a:pPr algn="ctr">
                        <a:lnSpc>
                          <a:spcPts val="2663"/>
                        </a:lnSpc>
                        <a:defRPr/>
                      </a:pPr>
                      <a:r>
                        <a:rPr lang="en-US" sz="2100" b="0">
                          <a:solidFill>
                            <a:srgbClr val="FFFFFF"/>
                          </a:solidFill>
                          <a:sym typeface="Calibri (MS)"/>
                        </a:rPr>
                        <a:t>Numerical</a:t>
                      </a:r>
                      <a:endParaRPr lang="en-US" sz="2100" b="0"/>
                    </a:p>
                  </a:txBody>
                  <a:tcPr marL="38100" marR="38100" marT="38100" marB="38100" anchor="ctr"/>
                </a:tc>
                <a:tc>
                  <a:txBody>
                    <a:bodyPr/>
                    <a:lstStyle/>
                    <a:p>
                      <a:pPr algn="ctr">
                        <a:lnSpc>
                          <a:spcPts val="2663"/>
                        </a:lnSpc>
                        <a:defRPr/>
                      </a:pPr>
                      <a:r>
                        <a:rPr lang="en-US" sz="2100" b="0" dirty="0">
                          <a:solidFill>
                            <a:srgbClr val="FFFFFF"/>
                          </a:solidFill>
                          <a:sym typeface="Calibri (MS)"/>
                        </a:rPr>
                        <a:t>Tenure</a:t>
                      </a:r>
                      <a:endParaRPr lang="en-US" sz="2100" b="0" dirty="0"/>
                    </a:p>
                  </a:txBody>
                  <a:tcPr marL="38100" marR="38100" marT="38100" marB="38100" anchor="ctr"/>
                </a:tc>
                <a:tc>
                  <a:txBody>
                    <a:bodyPr/>
                    <a:lstStyle/>
                    <a:p>
                      <a:pPr algn="ctr">
                        <a:lnSpc>
                          <a:spcPts val="2663"/>
                        </a:lnSpc>
                        <a:defRPr/>
                      </a:pPr>
                      <a:r>
                        <a:rPr lang="en-US" sz="2100" b="0">
                          <a:solidFill>
                            <a:srgbClr val="FFFFFF"/>
                          </a:solidFill>
                          <a:sym typeface="Calibri (MS)"/>
                        </a:rPr>
                        <a:t>6.585025e-05</a:t>
                      </a:r>
                      <a:endParaRPr lang="en-US" sz="2100" b="0"/>
                    </a:p>
                  </a:txBody>
                  <a:tcPr marL="38100" marR="38100" marT="38100" marB="38100" anchor="ctr"/>
                </a:tc>
                <a:tc>
                  <a:txBody>
                    <a:bodyPr/>
                    <a:lstStyle/>
                    <a:p>
                      <a:pPr algn="ctr">
                        <a:lnSpc>
                          <a:spcPts val="2663"/>
                        </a:lnSpc>
                        <a:defRPr/>
                      </a:pPr>
                      <a:r>
                        <a:rPr lang="en-US" sz="2100" b="0" dirty="0">
                          <a:solidFill>
                            <a:srgbClr val="FFFFFF"/>
                          </a:solidFill>
                          <a:sym typeface="Calibri (MS)"/>
                        </a:rPr>
                        <a:t>Significant</a:t>
                      </a:r>
                      <a:endParaRPr lang="en-US" sz="2100" b="0" dirty="0"/>
                    </a:p>
                  </a:txBody>
                  <a:tcPr marL="38100" marR="38100" marT="38100" marB="38100" anchor="ctr">
                    <a:gradFill>
                      <a:gsLst>
                        <a:gs pos="0">
                          <a:srgbClr val="92D050"/>
                        </a:gs>
                        <a:gs pos="100000">
                          <a:schemeClr val="tx1">
                            <a:lumMod val="75000"/>
                            <a:lumOff val="25000"/>
                          </a:schemeClr>
                        </a:gs>
                      </a:gsLst>
                      <a:lin ang="0" scaled="0"/>
                    </a:gradFill>
                  </a:tcPr>
                </a:tc>
                <a:tc>
                  <a:txBody>
                    <a:bodyPr/>
                    <a:lstStyle/>
                    <a:p>
                      <a:pPr algn="ctr">
                        <a:lnSpc>
                          <a:spcPts val="2663"/>
                        </a:lnSpc>
                        <a:defRPr/>
                      </a:pPr>
                      <a:r>
                        <a:rPr lang="en-US" sz="2100" b="0">
                          <a:solidFill>
                            <a:srgbClr val="FFFFFF"/>
                          </a:solidFill>
                          <a:sym typeface="Calibri (MS)"/>
                        </a:rPr>
                        <a:t>Numerical</a:t>
                      </a:r>
                      <a:endParaRPr lang="en-US" sz="2100" b="0"/>
                    </a:p>
                  </a:txBody>
                  <a:tcPr marL="38100" marR="38100" marT="38100" marB="38100" anchor="ctr"/>
                </a:tc>
                <a:tc>
                  <a:txBody>
                    <a:bodyPr/>
                    <a:lstStyle/>
                    <a:p>
                      <a:pPr algn="ctr">
                        <a:lnSpc>
                          <a:spcPts val="2663"/>
                        </a:lnSpc>
                        <a:defRPr/>
                      </a:pPr>
                      <a:r>
                        <a:rPr lang="en-US" sz="2100" b="0">
                          <a:solidFill>
                            <a:srgbClr val="FFFFFF"/>
                          </a:solidFill>
                          <a:sym typeface="Calibri (MS)"/>
                        </a:rPr>
                        <a:t>No of times 30 days past due (last 6 months)</a:t>
                      </a:r>
                      <a:endParaRPr lang="en-US" sz="2100" b="0"/>
                    </a:p>
                  </a:txBody>
                  <a:tcPr marL="38100" marR="38100" marT="38100" marB="38100" anchor="ctr"/>
                </a:tc>
                <a:tc>
                  <a:txBody>
                    <a:bodyPr/>
                    <a:lstStyle/>
                    <a:p>
                      <a:pPr algn="ctr">
                        <a:lnSpc>
                          <a:spcPts val="2663"/>
                        </a:lnSpc>
                        <a:defRPr/>
                      </a:pPr>
                      <a:r>
                        <a:rPr lang="en-US" sz="2100" b="0">
                          <a:solidFill>
                            <a:srgbClr val="FFFFFF"/>
                          </a:solidFill>
                          <a:sym typeface="Calibri (MS)"/>
                        </a:rPr>
                        <a:t>2.772382e-174</a:t>
                      </a:r>
                      <a:endParaRPr lang="en-US" sz="2100" b="0"/>
                    </a:p>
                  </a:txBody>
                  <a:tcPr marL="38100" marR="38100" marT="38100" marB="38100" anchor="ctr"/>
                </a:tc>
                <a:tc>
                  <a:txBody>
                    <a:bodyPr/>
                    <a:lstStyle/>
                    <a:p>
                      <a:pPr algn="ctr">
                        <a:lnSpc>
                          <a:spcPts val="2663"/>
                        </a:lnSpc>
                        <a:defRPr/>
                      </a:pPr>
                      <a:r>
                        <a:rPr lang="en-US" sz="2100" b="0" dirty="0">
                          <a:solidFill>
                            <a:srgbClr val="FFFFFF"/>
                          </a:solidFill>
                          <a:sym typeface="Calibri (MS)"/>
                        </a:rPr>
                        <a:t>Significant</a:t>
                      </a:r>
                      <a:endParaRPr lang="en-US" sz="2100" b="0" dirty="0"/>
                    </a:p>
                  </a:txBody>
                  <a:tcPr marL="38100" marR="38100" marT="38100" marB="38100" anchor="ctr">
                    <a:gradFill>
                      <a:gsLst>
                        <a:gs pos="0">
                          <a:srgbClr val="92D050"/>
                        </a:gs>
                        <a:gs pos="100000">
                          <a:schemeClr val="tx1">
                            <a:lumMod val="75000"/>
                            <a:lumOff val="25000"/>
                          </a:schemeClr>
                        </a:gs>
                      </a:gsLst>
                      <a:lin ang="0" scaled="0"/>
                    </a:gradFill>
                  </a:tcPr>
                </a:tc>
                <a:extLst>
                  <a:ext uri="{0D108BD9-81ED-4DB2-BD59-A6C34878D82A}">
                    <a16:rowId xmlns:a16="http://schemas.microsoft.com/office/drawing/2014/main" xmlns="" val="10007"/>
                  </a:ext>
                </a:extLst>
              </a:tr>
              <a:tr h="800939">
                <a:tc>
                  <a:txBody>
                    <a:bodyPr/>
                    <a:lstStyle/>
                    <a:p>
                      <a:pPr algn="ctr">
                        <a:lnSpc>
                          <a:spcPts val="2663"/>
                        </a:lnSpc>
                        <a:defRPr/>
                      </a:pPr>
                      <a:r>
                        <a:rPr lang="en-US" sz="2100" b="0">
                          <a:solidFill>
                            <a:srgbClr val="FFFFFF"/>
                          </a:solidFill>
                          <a:sym typeface="Calibri (MS)"/>
                        </a:rPr>
                        <a:t>Numerical</a:t>
                      </a:r>
                      <a:endParaRPr lang="en-US" sz="2100" b="0"/>
                    </a:p>
                  </a:txBody>
                  <a:tcPr marL="38100" marR="38100" marT="38100" marB="38100" anchor="ctr"/>
                </a:tc>
                <a:tc>
                  <a:txBody>
                    <a:bodyPr/>
                    <a:lstStyle/>
                    <a:p>
                      <a:pPr algn="ctr">
                        <a:lnSpc>
                          <a:spcPts val="2663"/>
                        </a:lnSpc>
                        <a:defRPr/>
                      </a:pPr>
                      <a:r>
                        <a:rPr lang="en-US" sz="2100" b="0">
                          <a:solidFill>
                            <a:srgbClr val="FFFFFF"/>
                          </a:solidFill>
                          <a:sym typeface="Calibri (MS)"/>
                        </a:rPr>
                        <a:t>Dealer codes of the Two wheeler</a:t>
                      </a:r>
                      <a:endParaRPr lang="en-US" sz="2100" b="0"/>
                    </a:p>
                  </a:txBody>
                  <a:tcPr marL="38100" marR="38100" marT="38100" marB="38100" anchor="ctr"/>
                </a:tc>
                <a:tc>
                  <a:txBody>
                    <a:bodyPr/>
                    <a:lstStyle/>
                    <a:p>
                      <a:pPr algn="ctr">
                        <a:lnSpc>
                          <a:spcPts val="2663"/>
                        </a:lnSpc>
                        <a:defRPr/>
                      </a:pPr>
                      <a:r>
                        <a:rPr lang="en-US" sz="2100" b="0">
                          <a:solidFill>
                            <a:srgbClr val="FFFFFF"/>
                          </a:solidFill>
                          <a:sym typeface="Calibri (MS)"/>
                        </a:rPr>
                        <a:t>1.053188e-04</a:t>
                      </a:r>
                      <a:endParaRPr lang="en-US" sz="2100" b="0"/>
                    </a:p>
                  </a:txBody>
                  <a:tcPr marL="38100" marR="38100" marT="38100" marB="38100" anchor="ctr"/>
                </a:tc>
                <a:tc>
                  <a:txBody>
                    <a:bodyPr/>
                    <a:lstStyle/>
                    <a:p>
                      <a:pPr algn="ctr">
                        <a:lnSpc>
                          <a:spcPts val="2663"/>
                        </a:lnSpc>
                        <a:defRPr/>
                      </a:pPr>
                      <a:r>
                        <a:rPr lang="en-US" sz="2100" b="0" dirty="0">
                          <a:solidFill>
                            <a:srgbClr val="FFFFFF"/>
                          </a:solidFill>
                          <a:sym typeface="Calibri (MS)"/>
                        </a:rPr>
                        <a:t>Significant</a:t>
                      </a:r>
                      <a:endParaRPr lang="en-US" sz="2100" b="0" dirty="0"/>
                    </a:p>
                  </a:txBody>
                  <a:tcPr marL="38100" marR="38100" marT="38100" marB="38100" anchor="ctr">
                    <a:gradFill>
                      <a:gsLst>
                        <a:gs pos="0">
                          <a:srgbClr val="92D050"/>
                        </a:gs>
                        <a:gs pos="100000">
                          <a:schemeClr val="tx1">
                            <a:lumMod val="75000"/>
                            <a:lumOff val="25000"/>
                          </a:schemeClr>
                        </a:gs>
                      </a:gsLst>
                      <a:lin ang="0" scaled="0"/>
                    </a:gradFill>
                  </a:tcPr>
                </a:tc>
                <a:tc>
                  <a:txBody>
                    <a:bodyPr/>
                    <a:lstStyle/>
                    <a:p>
                      <a:pPr algn="ctr">
                        <a:lnSpc>
                          <a:spcPts val="2663"/>
                        </a:lnSpc>
                        <a:defRPr/>
                      </a:pPr>
                      <a:r>
                        <a:rPr lang="en-US" sz="2100" b="0">
                          <a:solidFill>
                            <a:srgbClr val="FFFFFF"/>
                          </a:solidFill>
                          <a:sym typeface="Calibri (MS)"/>
                        </a:rPr>
                        <a:t>Numerical</a:t>
                      </a:r>
                      <a:endParaRPr lang="en-US" sz="2100" b="0"/>
                    </a:p>
                  </a:txBody>
                  <a:tcPr marL="38100" marR="38100" marT="38100" marB="38100" anchor="ctr"/>
                </a:tc>
                <a:tc>
                  <a:txBody>
                    <a:bodyPr/>
                    <a:lstStyle/>
                    <a:p>
                      <a:pPr algn="ctr">
                        <a:lnSpc>
                          <a:spcPts val="2663"/>
                        </a:lnSpc>
                        <a:defRPr/>
                      </a:pPr>
                      <a:r>
                        <a:rPr lang="en-US" sz="2100" b="0">
                          <a:solidFill>
                            <a:srgbClr val="FFFFFF"/>
                          </a:solidFill>
                          <a:sym typeface="Calibri (MS)"/>
                        </a:rPr>
                        <a:t>No of times 60 days past due (last 6 months)</a:t>
                      </a:r>
                      <a:endParaRPr lang="en-US" sz="2100" b="0"/>
                    </a:p>
                  </a:txBody>
                  <a:tcPr marL="38100" marR="38100" marT="38100" marB="38100" anchor="ctr"/>
                </a:tc>
                <a:tc>
                  <a:txBody>
                    <a:bodyPr/>
                    <a:lstStyle/>
                    <a:p>
                      <a:pPr algn="ctr">
                        <a:lnSpc>
                          <a:spcPts val="2663"/>
                        </a:lnSpc>
                        <a:defRPr/>
                      </a:pPr>
                      <a:r>
                        <a:rPr lang="en-US" sz="2100" b="0">
                          <a:solidFill>
                            <a:srgbClr val="FFFFFF"/>
                          </a:solidFill>
                          <a:sym typeface="Calibri (MS)"/>
                        </a:rPr>
                        <a:t>3.925612e-135</a:t>
                      </a:r>
                      <a:endParaRPr lang="en-US" sz="2100" b="0"/>
                    </a:p>
                  </a:txBody>
                  <a:tcPr marL="38100" marR="38100" marT="38100" marB="38100" anchor="ctr"/>
                </a:tc>
                <a:tc>
                  <a:txBody>
                    <a:bodyPr/>
                    <a:lstStyle/>
                    <a:p>
                      <a:pPr algn="ctr">
                        <a:lnSpc>
                          <a:spcPts val="2663"/>
                        </a:lnSpc>
                        <a:defRPr/>
                      </a:pPr>
                      <a:r>
                        <a:rPr lang="en-US" sz="2100" b="0" dirty="0">
                          <a:solidFill>
                            <a:srgbClr val="FFFFFF"/>
                          </a:solidFill>
                          <a:sym typeface="Calibri (MS)"/>
                        </a:rPr>
                        <a:t>Significant</a:t>
                      </a:r>
                      <a:endParaRPr lang="en-US" sz="2100" b="0" dirty="0"/>
                    </a:p>
                  </a:txBody>
                  <a:tcPr marL="38100" marR="38100" marT="38100" marB="38100" anchor="ctr">
                    <a:gradFill>
                      <a:gsLst>
                        <a:gs pos="0">
                          <a:srgbClr val="92D050"/>
                        </a:gs>
                        <a:gs pos="100000">
                          <a:schemeClr val="tx1">
                            <a:lumMod val="75000"/>
                            <a:lumOff val="25000"/>
                          </a:schemeClr>
                        </a:gs>
                      </a:gsLst>
                      <a:lin ang="0" scaled="0"/>
                    </a:gradFill>
                  </a:tcPr>
                </a:tc>
                <a:extLst>
                  <a:ext uri="{0D108BD9-81ED-4DB2-BD59-A6C34878D82A}">
                    <a16:rowId xmlns:a16="http://schemas.microsoft.com/office/drawing/2014/main" xmlns="" val="10008"/>
                  </a:ext>
                </a:extLst>
              </a:tr>
              <a:tr h="800939">
                <a:tc>
                  <a:txBody>
                    <a:bodyPr/>
                    <a:lstStyle/>
                    <a:p>
                      <a:pPr algn="ctr">
                        <a:lnSpc>
                          <a:spcPts val="2663"/>
                        </a:lnSpc>
                        <a:defRPr/>
                      </a:pPr>
                      <a:r>
                        <a:rPr lang="en-US" sz="2100" b="0">
                          <a:solidFill>
                            <a:srgbClr val="FFFFFF"/>
                          </a:solidFill>
                          <a:sym typeface="Calibri (MS)"/>
                        </a:rPr>
                        <a:t>Numerical</a:t>
                      </a:r>
                      <a:endParaRPr lang="en-US" sz="2100" b="0"/>
                    </a:p>
                  </a:txBody>
                  <a:tcPr marL="38100" marR="38100" marT="38100" marB="38100" anchor="ctr"/>
                </a:tc>
                <a:tc>
                  <a:txBody>
                    <a:bodyPr/>
                    <a:lstStyle/>
                    <a:p>
                      <a:pPr algn="ctr">
                        <a:lnSpc>
                          <a:spcPts val="2663"/>
                        </a:lnSpc>
                        <a:defRPr/>
                      </a:pPr>
                      <a:r>
                        <a:rPr lang="en-US" sz="2100" b="0">
                          <a:solidFill>
                            <a:srgbClr val="FFFFFF"/>
                          </a:solidFill>
                          <a:sym typeface="Calibri (MS)"/>
                        </a:rPr>
                        <a:t>No of advance EMI paid</a:t>
                      </a:r>
                      <a:endParaRPr lang="en-US" sz="2100" b="0"/>
                    </a:p>
                  </a:txBody>
                  <a:tcPr marL="38100" marR="38100" marT="38100" marB="38100" anchor="ctr"/>
                </a:tc>
                <a:tc>
                  <a:txBody>
                    <a:bodyPr/>
                    <a:lstStyle/>
                    <a:p>
                      <a:pPr algn="ctr">
                        <a:lnSpc>
                          <a:spcPts val="2663"/>
                        </a:lnSpc>
                        <a:defRPr/>
                      </a:pPr>
                      <a:r>
                        <a:rPr lang="en-US" sz="2100" b="0">
                          <a:solidFill>
                            <a:srgbClr val="FFFFFF"/>
                          </a:solidFill>
                          <a:sym typeface="Calibri (MS)"/>
                        </a:rPr>
                        <a:t>1.518504e-02</a:t>
                      </a:r>
                      <a:endParaRPr lang="en-US" sz="2100" b="0"/>
                    </a:p>
                  </a:txBody>
                  <a:tcPr marL="38100" marR="38100" marT="38100" marB="38100" anchor="ctr"/>
                </a:tc>
                <a:tc>
                  <a:txBody>
                    <a:bodyPr/>
                    <a:lstStyle/>
                    <a:p>
                      <a:pPr algn="ctr">
                        <a:lnSpc>
                          <a:spcPts val="2663"/>
                        </a:lnSpc>
                        <a:defRPr/>
                      </a:pPr>
                      <a:r>
                        <a:rPr lang="en-US" sz="2100" b="0" dirty="0">
                          <a:solidFill>
                            <a:srgbClr val="FFFFFF"/>
                          </a:solidFill>
                          <a:sym typeface="Calibri (MS)"/>
                        </a:rPr>
                        <a:t>Significant</a:t>
                      </a:r>
                      <a:endParaRPr lang="en-US" sz="2100" b="0" dirty="0"/>
                    </a:p>
                  </a:txBody>
                  <a:tcPr marL="38100" marR="38100" marT="38100" marB="38100" anchor="ctr">
                    <a:gradFill>
                      <a:gsLst>
                        <a:gs pos="0">
                          <a:srgbClr val="92D050"/>
                        </a:gs>
                        <a:gs pos="100000">
                          <a:schemeClr val="tx1">
                            <a:lumMod val="75000"/>
                            <a:lumOff val="25000"/>
                          </a:schemeClr>
                        </a:gs>
                      </a:gsLst>
                      <a:lin ang="0" scaled="0"/>
                    </a:gradFill>
                  </a:tcPr>
                </a:tc>
                <a:tc>
                  <a:txBody>
                    <a:bodyPr/>
                    <a:lstStyle/>
                    <a:p>
                      <a:pPr algn="ctr">
                        <a:lnSpc>
                          <a:spcPts val="2663"/>
                        </a:lnSpc>
                        <a:defRPr/>
                      </a:pPr>
                      <a:r>
                        <a:rPr lang="en-US" sz="2100" b="0">
                          <a:solidFill>
                            <a:srgbClr val="FFFFFF"/>
                          </a:solidFill>
                          <a:sym typeface="Calibri (MS)"/>
                        </a:rPr>
                        <a:t>Numerical</a:t>
                      </a:r>
                      <a:endParaRPr lang="en-US" sz="2100" b="0"/>
                    </a:p>
                  </a:txBody>
                  <a:tcPr marL="38100" marR="38100" marT="38100" marB="38100" anchor="ctr"/>
                </a:tc>
                <a:tc>
                  <a:txBody>
                    <a:bodyPr/>
                    <a:lstStyle/>
                    <a:p>
                      <a:pPr algn="ctr">
                        <a:lnSpc>
                          <a:spcPts val="2663"/>
                        </a:lnSpc>
                        <a:defRPr/>
                      </a:pPr>
                      <a:r>
                        <a:rPr lang="en-US" sz="2100" b="0">
                          <a:solidFill>
                            <a:srgbClr val="FFFFFF"/>
                          </a:solidFill>
                          <a:sym typeface="Calibri (MS)"/>
                        </a:rPr>
                        <a:t>No of times 90 days past due (last 3 months)</a:t>
                      </a:r>
                      <a:endParaRPr lang="en-US" sz="2100" b="0"/>
                    </a:p>
                  </a:txBody>
                  <a:tcPr marL="38100" marR="38100" marT="38100" marB="38100" anchor="ctr"/>
                </a:tc>
                <a:tc>
                  <a:txBody>
                    <a:bodyPr/>
                    <a:lstStyle/>
                    <a:p>
                      <a:pPr algn="ctr">
                        <a:lnSpc>
                          <a:spcPts val="2663"/>
                        </a:lnSpc>
                        <a:defRPr/>
                      </a:pPr>
                      <a:r>
                        <a:rPr lang="en-US" sz="2100" b="0">
                          <a:solidFill>
                            <a:srgbClr val="FFFFFF"/>
                          </a:solidFill>
                          <a:sym typeface="Calibri (MS)"/>
                        </a:rPr>
                        <a:t>5.754366e-87</a:t>
                      </a:r>
                      <a:endParaRPr lang="en-US" sz="2100" b="0"/>
                    </a:p>
                  </a:txBody>
                  <a:tcPr marL="38100" marR="38100" marT="38100" marB="38100" anchor="ctr"/>
                </a:tc>
                <a:tc>
                  <a:txBody>
                    <a:bodyPr/>
                    <a:lstStyle/>
                    <a:p>
                      <a:pPr algn="ctr">
                        <a:lnSpc>
                          <a:spcPts val="2663"/>
                        </a:lnSpc>
                        <a:defRPr/>
                      </a:pPr>
                      <a:r>
                        <a:rPr lang="en-US" sz="2100" b="0" dirty="0">
                          <a:solidFill>
                            <a:srgbClr val="FFFFFF"/>
                          </a:solidFill>
                          <a:sym typeface="Calibri (MS)"/>
                        </a:rPr>
                        <a:t>Significant</a:t>
                      </a:r>
                      <a:endParaRPr lang="en-US" sz="2100" b="0" dirty="0"/>
                    </a:p>
                  </a:txBody>
                  <a:tcPr marL="38100" marR="38100" marT="38100" marB="38100" anchor="ctr">
                    <a:gradFill>
                      <a:gsLst>
                        <a:gs pos="0">
                          <a:srgbClr val="92D050"/>
                        </a:gs>
                        <a:gs pos="100000">
                          <a:schemeClr val="tx1">
                            <a:lumMod val="75000"/>
                            <a:lumOff val="25000"/>
                          </a:schemeClr>
                        </a:gs>
                      </a:gsLst>
                      <a:lin ang="0" scaled="0"/>
                    </a:gradFill>
                  </a:tcPr>
                </a:tc>
                <a:extLst>
                  <a:ext uri="{0D108BD9-81ED-4DB2-BD59-A6C34878D82A}">
                    <a16:rowId xmlns:a16="http://schemas.microsoft.com/office/drawing/2014/main" xmlns="" val="10009"/>
                  </a:ext>
                </a:extLst>
              </a:tr>
              <a:tr h="632389">
                <a:tc>
                  <a:txBody>
                    <a:bodyPr/>
                    <a:lstStyle/>
                    <a:p>
                      <a:pPr algn="ctr">
                        <a:lnSpc>
                          <a:spcPts val="2663"/>
                        </a:lnSpc>
                        <a:defRPr/>
                      </a:pPr>
                      <a:r>
                        <a:rPr lang="en-US" sz="2100" b="0">
                          <a:solidFill>
                            <a:srgbClr val="FFFFFF"/>
                          </a:solidFill>
                          <a:sym typeface="Calibri (MS)"/>
                        </a:rPr>
                        <a:t>Categorical</a:t>
                      </a:r>
                      <a:endParaRPr lang="en-US" sz="2100" b="0"/>
                    </a:p>
                  </a:txBody>
                  <a:tcPr marL="38100" marR="38100" marT="38100" marB="38100" anchor="ctr"/>
                </a:tc>
                <a:tc>
                  <a:txBody>
                    <a:bodyPr/>
                    <a:lstStyle/>
                    <a:p>
                      <a:pPr algn="ctr">
                        <a:lnSpc>
                          <a:spcPts val="2663"/>
                        </a:lnSpc>
                        <a:defRPr/>
                      </a:pPr>
                      <a:r>
                        <a:rPr lang="en-US" sz="2100" b="0">
                          <a:solidFill>
                            <a:srgbClr val="FFFFFF"/>
                          </a:solidFill>
                          <a:sym typeface="Calibri (MS)"/>
                        </a:rPr>
                        <a:t> Product code</a:t>
                      </a:r>
                      <a:endParaRPr lang="en-US" sz="2100" b="0"/>
                    </a:p>
                  </a:txBody>
                  <a:tcPr marL="38100" marR="38100" marT="38100" marB="38100" anchor="ctr"/>
                </a:tc>
                <a:tc>
                  <a:txBody>
                    <a:bodyPr/>
                    <a:lstStyle/>
                    <a:p>
                      <a:pPr algn="ctr">
                        <a:lnSpc>
                          <a:spcPts val="2663"/>
                        </a:lnSpc>
                        <a:defRPr/>
                      </a:pPr>
                      <a:r>
                        <a:rPr lang="en-US" sz="2100" b="0">
                          <a:solidFill>
                            <a:srgbClr val="FFFFFF"/>
                          </a:solidFill>
                          <a:sym typeface="Calibri (MS)"/>
                        </a:rPr>
                        <a:t>3.697350e-17</a:t>
                      </a:r>
                      <a:endParaRPr lang="en-US" sz="2100" b="0"/>
                    </a:p>
                  </a:txBody>
                  <a:tcPr marL="38100" marR="38100" marT="38100" marB="38100" anchor="ctr"/>
                </a:tc>
                <a:tc>
                  <a:txBody>
                    <a:bodyPr/>
                    <a:lstStyle/>
                    <a:p>
                      <a:pPr algn="ctr">
                        <a:lnSpc>
                          <a:spcPts val="2663"/>
                        </a:lnSpc>
                        <a:defRPr/>
                      </a:pPr>
                      <a:r>
                        <a:rPr lang="en-US" sz="2100" b="0" dirty="0">
                          <a:solidFill>
                            <a:srgbClr val="FFFFFF"/>
                          </a:solidFill>
                          <a:sym typeface="Calibri (MS)"/>
                        </a:rPr>
                        <a:t>Significant</a:t>
                      </a:r>
                      <a:endParaRPr lang="en-US" sz="2100" b="0" dirty="0"/>
                    </a:p>
                  </a:txBody>
                  <a:tcPr marL="38100" marR="38100" marT="38100" marB="38100" anchor="ctr">
                    <a:gradFill>
                      <a:gsLst>
                        <a:gs pos="0">
                          <a:srgbClr val="92D050"/>
                        </a:gs>
                        <a:gs pos="100000">
                          <a:schemeClr val="tx1">
                            <a:lumMod val="75000"/>
                            <a:lumOff val="25000"/>
                          </a:schemeClr>
                        </a:gs>
                      </a:gsLst>
                      <a:lin ang="0" scaled="0"/>
                    </a:gradFill>
                  </a:tcPr>
                </a:tc>
                <a:tc>
                  <a:txBody>
                    <a:bodyPr/>
                    <a:lstStyle/>
                    <a:p>
                      <a:pPr algn="ctr">
                        <a:lnSpc>
                          <a:spcPts val="2663"/>
                        </a:lnSpc>
                        <a:defRPr/>
                      </a:pPr>
                      <a:r>
                        <a:rPr lang="en-US" sz="2100" b="0">
                          <a:solidFill>
                            <a:srgbClr val="FFFFFF"/>
                          </a:solidFill>
                          <a:sym typeface="Calibri (MS)"/>
                        </a:rPr>
                        <a:t>Categorical</a:t>
                      </a:r>
                      <a:endParaRPr lang="en-US" sz="2100" b="0"/>
                    </a:p>
                  </a:txBody>
                  <a:tcPr marL="38100" marR="38100" marT="38100" marB="38100" anchor="ctr"/>
                </a:tc>
                <a:tc>
                  <a:txBody>
                    <a:bodyPr/>
                    <a:lstStyle/>
                    <a:p>
                      <a:pPr algn="ctr">
                        <a:lnSpc>
                          <a:spcPts val="2663"/>
                        </a:lnSpc>
                        <a:defRPr/>
                      </a:pPr>
                      <a:r>
                        <a:rPr lang="en-US" sz="2100" b="0">
                          <a:solidFill>
                            <a:srgbClr val="FFFFFF"/>
                          </a:solidFill>
                          <a:sym typeface="Calibri (MS)"/>
                        </a:rPr>
                        <a:t>Employment type</a:t>
                      </a:r>
                      <a:endParaRPr lang="en-US" sz="2100" b="0"/>
                    </a:p>
                  </a:txBody>
                  <a:tcPr marL="38100" marR="38100" marT="38100" marB="38100" anchor="ctr"/>
                </a:tc>
                <a:tc>
                  <a:txBody>
                    <a:bodyPr/>
                    <a:lstStyle/>
                    <a:p>
                      <a:pPr algn="ctr">
                        <a:lnSpc>
                          <a:spcPts val="2663"/>
                        </a:lnSpc>
                        <a:defRPr/>
                      </a:pPr>
                      <a:r>
                        <a:rPr lang="en-US" sz="2100" b="0">
                          <a:solidFill>
                            <a:srgbClr val="FFFFFF"/>
                          </a:solidFill>
                          <a:sym typeface="Calibri (MS)"/>
                        </a:rPr>
                        <a:t>2.023093e-08</a:t>
                      </a:r>
                      <a:endParaRPr lang="en-US" sz="2100" b="0"/>
                    </a:p>
                  </a:txBody>
                  <a:tcPr marL="38100" marR="38100" marT="38100" marB="38100" anchor="ctr"/>
                </a:tc>
                <a:tc>
                  <a:txBody>
                    <a:bodyPr/>
                    <a:lstStyle/>
                    <a:p>
                      <a:pPr algn="ctr">
                        <a:lnSpc>
                          <a:spcPts val="2663"/>
                        </a:lnSpc>
                        <a:defRPr/>
                      </a:pPr>
                      <a:r>
                        <a:rPr lang="en-US" sz="2100" b="0" dirty="0">
                          <a:solidFill>
                            <a:srgbClr val="FFFFFF"/>
                          </a:solidFill>
                          <a:sym typeface="Calibri (MS)"/>
                        </a:rPr>
                        <a:t>Significant</a:t>
                      </a:r>
                      <a:endParaRPr lang="en-US" sz="2100" b="0" dirty="0"/>
                    </a:p>
                  </a:txBody>
                  <a:tcPr marL="38100" marR="38100" marT="38100" marB="38100" anchor="ctr">
                    <a:gradFill>
                      <a:gsLst>
                        <a:gs pos="0">
                          <a:srgbClr val="92D050"/>
                        </a:gs>
                        <a:gs pos="100000">
                          <a:schemeClr val="tx1">
                            <a:lumMod val="75000"/>
                            <a:lumOff val="25000"/>
                          </a:schemeClr>
                        </a:gs>
                      </a:gsLst>
                      <a:lin ang="0" scaled="0"/>
                    </a:gradFill>
                  </a:tcPr>
                </a:tc>
                <a:extLst>
                  <a:ext uri="{0D108BD9-81ED-4DB2-BD59-A6C34878D82A}">
                    <a16:rowId xmlns:a16="http://schemas.microsoft.com/office/drawing/2014/main" xmlns="" val="10010"/>
                  </a:ext>
                </a:extLst>
              </a:tr>
              <a:tr h="632389">
                <a:tc>
                  <a:txBody>
                    <a:bodyPr/>
                    <a:lstStyle/>
                    <a:p>
                      <a:pPr algn="ctr">
                        <a:lnSpc>
                          <a:spcPts val="2663"/>
                        </a:lnSpc>
                        <a:defRPr/>
                      </a:pPr>
                      <a:r>
                        <a:rPr lang="en-US" sz="2100" b="0">
                          <a:solidFill>
                            <a:srgbClr val="FFFFFF"/>
                          </a:solidFill>
                          <a:sym typeface="Calibri (MS)"/>
                        </a:rPr>
                        <a:t>Categorical</a:t>
                      </a:r>
                      <a:endParaRPr lang="en-US" sz="2100" b="0"/>
                    </a:p>
                  </a:txBody>
                  <a:tcPr marL="38100" marR="38100" marT="38100" marB="38100" anchor="ctr"/>
                </a:tc>
                <a:tc>
                  <a:txBody>
                    <a:bodyPr/>
                    <a:lstStyle/>
                    <a:p>
                      <a:pPr algn="ctr">
                        <a:lnSpc>
                          <a:spcPts val="2663"/>
                        </a:lnSpc>
                        <a:defRPr/>
                      </a:pPr>
                      <a:r>
                        <a:rPr lang="en-US" sz="2100" b="0">
                          <a:solidFill>
                            <a:srgbClr val="FFFFFF"/>
                          </a:solidFill>
                          <a:sym typeface="Calibri (MS)"/>
                        </a:rPr>
                        <a:t>Gender</a:t>
                      </a:r>
                      <a:endParaRPr lang="en-US" sz="2100" b="0"/>
                    </a:p>
                  </a:txBody>
                  <a:tcPr marL="38100" marR="38100" marT="38100" marB="38100" anchor="ctr"/>
                </a:tc>
                <a:tc>
                  <a:txBody>
                    <a:bodyPr/>
                    <a:lstStyle/>
                    <a:p>
                      <a:pPr algn="ctr">
                        <a:lnSpc>
                          <a:spcPts val="2663"/>
                        </a:lnSpc>
                        <a:defRPr/>
                      </a:pPr>
                      <a:r>
                        <a:rPr lang="en-US" sz="2100" b="0">
                          <a:solidFill>
                            <a:srgbClr val="FFFFFF"/>
                          </a:solidFill>
                          <a:sym typeface="Calibri (MS)"/>
                        </a:rPr>
                        <a:t>1.099245e-05</a:t>
                      </a:r>
                      <a:endParaRPr lang="en-US" sz="2100" b="0"/>
                    </a:p>
                  </a:txBody>
                  <a:tcPr marL="38100" marR="38100" marT="38100" marB="38100" anchor="ctr"/>
                </a:tc>
                <a:tc>
                  <a:txBody>
                    <a:bodyPr/>
                    <a:lstStyle/>
                    <a:p>
                      <a:pPr algn="ctr">
                        <a:lnSpc>
                          <a:spcPts val="2663"/>
                        </a:lnSpc>
                        <a:defRPr/>
                      </a:pPr>
                      <a:r>
                        <a:rPr lang="en-US" sz="2100" b="0" dirty="0">
                          <a:solidFill>
                            <a:srgbClr val="FFFFFF"/>
                          </a:solidFill>
                          <a:sym typeface="Calibri (MS)"/>
                        </a:rPr>
                        <a:t>Significant</a:t>
                      </a:r>
                      <a:endParaRPr lang="en-US" sz="2100" b="0" dirty="0"/>
                    </a:p>
                  </a:txBody>
                  <a:tcPr marL="38100" marR="38100" marT="38100" marB="38100" anchor="ctr">
                    <a:gradFill>
                      <a:gsLst>
                        <a:gs pos="0">
                          <a:srgbClr val="92D050"/>
                        </a:gs>
                        <a:gs pos="100000">
                          <a:schemeClr val="tx1">
                            <a:lumMod val="75000"/>
                            <a:lumOff val="25000"/>
                          </a:schemeClr>
                        </a:gs>
                      </a:gsLst>
                      <a:lin ang="0" scaled="0"/>
                    </a:gradFill>
                  </a:tcPr>
                </a:tc>
                <a:tc>
                  <a:txBody>
                    <a:bodyPr/>
                    <a:lstStyle/>
                    <a:p>
                      <a:pPr algn="ctr">
                        <a:lnSpc>
                          <a:spcPts val="2663"/>
                        </a:lnSpc>
                        <a:defRPr/>
                      </a:pPr>
                      <a:r>
                        <a:rPr lang="en-US" sz="2100" b="0">
                          <a:solidFill>
                            <a:srgbClr val="FFFFFF"/>
                          </a:solidFill>
                          <a:sym typeface="Calibri (MS)"/>
                        </a:rPr>
                        <a:t>Categorical</a:t>
                      </a:r>
                      <a:endParaRPr lang="en-US" sz="2100" b="0"/>
                    </a:p>
                  </a:txBody>
                  <a:tcPr marL="38100" marR="38100" marT="38100" marB="38100" anchor="ctr"/>
                </a:tc>
                <a:tc>
                  <a:txBody>
                    <a:bodyPr/>
                    <a:lstStyle/>
                    <a:p>
                      <a:pPr algn="ctr">
                        <a:lnSpc>
                          <a:spcPts val="2663"/>
                        </a:lnSpc>
                        <a:defRPr/>
                      </a:pPr>
                      <a:r>
                        <a:rPr lang="en-US" sz="2100" b="0">
                          <a:solidFill>
                            <a:srgbClr val="FFFFFF"/>
                          </a:solidFill>
                          <a:sym typeface="Calibri (MS)"/>
                        </a:rPr>
                        <a:t>Resident type</a:t>
                      </a:r>
                      <a:endParaRPr lang="en-US" sz="2100" b="0"/>
                    </a:p>
                  </a:txBody>
                  <a:tcPr marL="38100" marR="38100" marT="38100" marB="38100" anchor="ctr"/>
                </a:tc>
                <a:tc>
                  <a:txBody>
                    <a:bodyPr/>
                    <a:lstStyle/>
                    <a:p>
                      <a:pPr algn="ctr">
                        <a:lnSpc>
                          <a:spcPts val="2663"/>
                        </a:lnSpc>
                        <a:defRPr/>
                      </a:pPr>
                      <a:r>
                        <a:rPr lang="en-US" sz="2100" b="0">
                          <a:solidFill>
                            <a:srgbClr val="FFFFFF"/>
                          </a:solidFill>
                          <a:sym typeface="Calibri (MS)"/>
                        </a:rPr>
                        <a:t>9.470916e-02</a:t>
                      </a:r>
                      <a:endParaRPr lang="en-US" sz="2100" b="0"/>
                    </a:p>
                  </a:txBody>
                  <a:tcPr marL="38100" marR="38100" marT="38100" marB="38100" anchor="ctr"/>
                </a:tc>
                <a:tc>
                  <a:txBody>
                    <a:bodyPr/>
                    <a:lstStyle/>
                    <a:p>
                      <a:pPr algn="ctr">
                        <a:lnSpc>
                          <a:spcPts val="2663"/>
                        </a:lnSpc>
                        <a:defRPr/>
                      </a:pPr>
                      <a:r>
                        <a:rPr lang="en-US" sz="2100" b="0" dirty="0">
                          <a:solidFill>
                            <a:srgbClr val="FFFFFF"/>
                          </a:solidFill>
                          <a:sym typeface="Calibri (MS)"/>
                        </a:rPr>
                        <a:t>Not Significant</a:t>
                      </a:r>
                      <a:endParaRPr lang="en-US" sz="2100" b="0" dirty="0"/>
                    </a:p>
                  </a:txBody>
                  <a:tcPr marL="38100" marR="38100" marT="38100" marB="38100" anchor="ctr">
                    <a:gradFill>
                      <a:gsLst>
                        <a:gs pos="0">
                          <a:srgbClr val="FF0000"/>
                        </a:gs>
                        <a:gs pos="100000">
                          <a:schemeClr val="tx1">
                            <a:lumMod val="75000"/>
                            <a:lumOff val="25000"/>
                          </a:schemeClr>
                        </a:gs>
                      </a:gsLst>
                      <a:lin ang="0" scaled="0"/>
                    </a:gradFill>
                  </a:tcPr>
                </a:tc>
                <a:extLst>
                  <a:ext uri="{0D108BD9-81ED-4DB2-BD59-A6C34878D82A}">
                    <a16:rowId xmlns:a16="http://schemas.microsoft.com/office/drawing/2014/main" xmlns="" val="10011"/>
                  </a:ext>
                </a:extLst>
              </a:tr>
              <a:tr h="632389">
                <a:tc>
                  <a:txBody>
                    <a:bodyPr/>
                    <a:lstStyle/>
                    <a:p>
                      <a:pPr algn="ctr">
                        <a:lnSpc>
                          <a:spcPts val="2663"/>
                        </a:lnSpc>
                        <a:defRPr/>
                      </a:pPr>
                      <a:r>
                        <a:rPr lang="en-US" sz="2100" b="0">
                          <a:solidFill>
                            <a:srgbClr val="FFFFFF"/>
                          </a:solidFill>
                          <a:sym typeface="Calibri (MS)"/>
                        </a:rPr>
                        <a:t>Categorical</a:t>
                      </a:r>
                      <a:endParaRPr lang="en-US" sz="2100" b="0"/>
                    </a:p>
                  </a:txBody>
                  <a:tcPr marL="38100" marR="38100" marT="38100" marB="38100" anchor="ctr"/>
                </a:tc>
                <a:tc>
                  <a:txBody>
                    <a:bodyPr/>
                    <a:lstStyle/>
                    <a:p>
                      <a:pPr algn="ctr">
                        <a:lnSpc>
                          <a:spcPts val="2663"/>
                        </a:lnSpc>
                        <a:defRPr/>
                      </a:pPr>
                      <a:r>
                        <a:rPr lang="en-US" sz="2100" b="0">
                          <a:solidFill>
                            <a:srgbClr val="FFFFFF"/>
                          </a:solidFill>
                          <a:sym typeface="Calibri (MS)"/>
                        </a:rPr>
                        <a:t>Geographical location</a:t>
                      </a:r>
                      <a:endParaRPr lang="en-US" sz="2100" b="0"/>
                    </a:p>
                  </a:txBody>
                  <a:tcPr marL="38100" marR="38100" marT="38100" marB="38100" anchor="ctr"/>
                </a:tc>
                <a:tc>
                  <a:txBody>
                    <a:bodyPr/>
                    <a:lstStyle/>
                    <a:p>
                      <a:pPr algn="ctr">
                        <a:lnSpc>
                          <a:spcPts val="2663"/>
                        </a:lnSpc>
                        <a:defRPr/>
                      </a:pPr>
                      <a:r>
                        <a:rPr lang="en-US" sz="2100" b="0">
                          <a:solidFill>
                            <a:srgbClr val="FFFFFF"/>
                          </a:solidFill>
                          <a:sym typeface="Calibri (MS)"/>
                        </a:rPr>
                        <a:t>4.236060e-45</a:t>
                      </a:r>
                      <a:endParaRPr lang="en-US" sz="2100" b="0"/>
                    </a:p>
                  </a:txBody>
                  <a:tcPr marL="38100" marR="38100" marT="38100" marB="38100" anchor="ctr"/>
                </a:tc>
                <a:tc>
                  <a:txBody>
                    <a:bodyPr/>
                    <a:lstStyle/>
                    <a:p>
                      <a:pPr algn="ctr">
                        <a:lnSpc>
                          <a:spcPts val="2663"/>
                        </a:lnSpc>
                        <a:defRPr/>
                      </a:pPr>
                      <a:r>
                        <a:rPr lang="en-US" sz="2100" b="0" dirty="0">
                          <a:solidFill>
                            <a:srgbClr val="FFFFFF"/>
                          </a:solidFill>
                          <a:sym typeface="Calibri (MS)"/>
                        </a:rPr>
                        <a:t>Significant</a:t>
                      </a:r>
                      <a:endParaRPr lang="en-US" sz="2100" b="0" dirty="0"/>
                    </a:p>
                  </a:txBody>
                  <a:tcPr marL="38100" marR="38100" marT="38100" marB="38100" anchor="ctr">
                    <a:gradFill>
                      <a:gsLst>
                        <a:gs pos="0">
                          <a:srgbClr val="92D050"/>
                        </a:gs>
                        <a:gs pos="100000">
                          <a:schemeClr val="tx1">
                            <a:lumMod val="75000"/>
                            <a:lumOff val="25000"/>
                          </a:schemeClr>
                        </a:gs>
                      </a:gsLst>
                      <a:lin ang="0" scaled="0"/>
                    </a:gradFill>
                  </a:tcPr>
                </a:tc>
                <a:tc>
                  <a:txBody>
                    <a:bodyPr/>
                    <a:lstStyle/>
                    <a:p>
                      <a:pPr algn="ctr">
                        <a:lnSpc>
                          <a:spcPts val="2663"/>
                        </a:lnSpc>
                        <a:defRPr/>
                      </a:pPr>
                      <a:endParaRPr lang="en-US" sz="2100" b="0" dirty="0"/>
                    </a:p>
                  </a:txBody>
                  <a:tcPr marL="38100" marR="38100" marT="38100" marB="38100" anchor="ctr"/>
                </a:tc>
                <a:tc>
                  <a:txBody>
                    <a:bodyPr/>
                    <a:lstStyle/>
                    <a:p>
                      <a:pPr algn="ctr">
                        <a:lnSpc>
                          <a:spcPts val="2663"/>
                        </a:lnSpc>
                        <a:defRPr/>
                      </a:pPr>
                      <a:endParaRPr lang="en-US" sz="2100" b="0"/>
                    </a:p>
                  </a:txBody>
                  <a:tcPr marL="38100" marR="38100" marT="38100" marB="38100" anchor="ctr"/>
                </a:tc>
                <a:tc>
                  <a:txBody>
                    <a:bodyPr/>
                    <a:lstStyle/>
                    <a:p>
                      <a:pPr algn="ctr">
                        <a:lnSpc>
                          <a:spcPts val="2663"/>
                        </a:lnSpc>
                        <a:defRPr/>
                      </a:pPr>
                      <a:endParaRPr lang="en-US" sz="2100" b="0" dirty="0"/>
                    </a:p>
                  </a:txBody>
                  <a:tcPr marL="38100" marR="38100" marT="38100" marB="38100" anchor="ctr"/>
                </a:tc>
                <a:tc>
                  <a:txBody>
                    <a:bodyPr/>
                    <a:lstStyle/>
                    <a:p>
                      <a:pPr algn="ctr">
                        <a:lnSpc>
                          <a:spcPts val="2663"/>
                        </a:lnSpc>
                        <a:defRPr/>
                      </a:pPr>
                      <a:endParaRPr lang="en-US" sz="2100" b="0" dirty="0"/>
                    </a:p>
                  </a:txBody>
                  <a:tcPr marL="38100" marR="38100" marT="38100" marB="38100" anchor="ctr"/>
                </a:tc>
                <a:extLst>
                  <a:ext uri="{0D108BD9-81ED-4DB2-BD59-A6C34878D82A}">
                    <a16:rowId xmlns:a16="http://schemas.microsoft.com/office/drawing/2014/main" xmlns="" val="10012"/>
                  </a:ext>
                </a:extLst>
              </a:tr>
            </a:tbl>
          </a:graphicData>
        </a:graphic>
      </p:graphicFrame>
      <p:sp>
        <p:nvSpPr>
          <p:cNvPr id="3" name="TextBox 3"/>
          <p:cNvSpPr txBox="1"/>
          <p:nvPr/>
        </p:nvSpPr>
        <p:spPr>
          <a:xfrm>
            <a:off x="89193" y="-345583"/>
            <a:ext cx="17424084" cy="1111458"/>
          </a:xfrm>
          <a:prstGeom prst="rect">
            <a:avLst/>
          </a:prstGeom>
        </p:spPr>
        <p:txBody>
          <a:bodyPr wrap="square" lIns="0" tIns="0" rIns="0" bIns="0" rtlCol="0" anchor="t">
            <a:spAutoFit/>
          </a:bodyPr>
          <a:lstStyle/>
          <a:p>
            <a:pPr algn="ctr">
              <a:lnSpc>
                <a:spcPts val="9940"/>
              </a:lnSpc>
            </a:pPr>
            <a:r>
              <a:rPr lang="en-US" sz="5000" dirty="0">
                <a:solidFill>
                  <a:srgbClr val="F4F4F4"/>
                </a:solidFill>
                <a:latin typeface="Aileron Bold"/>
                <a:ea typeface="Aileron Bold"/>
                <a:cs typeface="Aileron Bold"/>
                <a:sym typeface="Aileron Bold"/>
              </a:rPr>
              <a:t>HYPOTHESIS TESTING</a:t>
            </a:r>
          </a:p>
        </p:txBody>
      </p:sp>
      <p:sp>
        <p:nvSpPr>
          <p:cNvPr id="4" name="TextBox 4"/>
          <p:cNvSpPr txBox="1"/>
          <p:nvPr/>
        </p:nvSpPr>
        <p:spPr>
          <a:xfrm>
            <a:off x="17629591" y="9426602"/>
            <a:ext cx="542094" cy="624979"/>
          </a:xfrm>
          <a:prstGeom prst="rect">
            <a:avLst/>
          </a:prstGeom>
        </p:spPr>
        <p:txBody>
          <a:bodyPr lIns="0" tIns="0" rIns="0" bIns="0" rtlCol="0" anchor="t">
            <a:spAutoFit/>
          </a:bodyPr>
          <a:lstStyle/>
          <a:p>
            <a:pPr algn="ctr">
              <a:lnSpc>
                <a:spcPts val="5163"/>
              </a:lnSpc>
            </a:pPr>
            <a:r>
              <a:rPr lang="en-US" sz="3687" dirty="0">
                <a:solidFill>
                  <a:srgbClr val="2B1826"/>
                </a:solidFill>
                <a:latin typeface="Calibri (MS) Bold"/>
                <a:ea typeface="Calibri (MS) Bold"/>
                <a:cs typeface="Calibri (MS) Bold"/>
                <a:sym typeface="Calibri (MS) Bold"/>
              </a:rPr>
              <a:t>12</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83667" b="-83667"/>
              </a:stretch>
            </a:blipFill>
          </p:spPr>
        </p:sp>
      </p:grpSp>
      <p:sp>
        <p:nvSpPr>
          <p:cNvPr id="4" name="Freeform 4"/>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2786" r="-58" b="-12990"/>
            </a:stretch>
          </a:blipFill>
        </p:spPr>
      </p:sp>
      <p:sp>
        <p:nvSpPr>
          <p:cNvPr id="5" name="TextBox 5"/>
          <p:cNvSpPr txBox="1"/>
          <p:nvPr/>
        </p:nvSpPr>
        <p:spPr>
          <a:xfrm>
            <a:off x="7539775" y="3504430"/>
            <a:ext cx="10501576" cy="2096728"/>
          </a:xfrm>
          <a:prstGeom prst="rect">
            <a:avLst/>
          </a:prstGeom>
        </p:spPr>
        <p:txBody>
          <a:bodyPr lIns="0" tIns="0" rIns="0" bIns="0" rtlCol="0" anchor="t">
            <a:spAutoFit/>
          </a:bodyPr>
          <a:lstStyle/>
          <a:p>
            <a:pPr algn="r">
              <a:lnSpc>
                <a:spcPts val="17562"/>
              </a:lnSpc>
            </a:pPr>
            <a:r>
              <a:rPr lang="en-US" sz="9600" dirty="0">
                <a:solidFill>
                  <a:srgbClr val="FFFFFF"/>
                </a:solidFill>
                <a:latin typeface="Now Bold"/>
                <a:ea typeface="Now Bold"/>
                <a:cs typeface="Now Bold"/>
                <a:sym typeface="Now Bold"/>
              </a:rPr>
              <a:t>MODEL </a:t>
            </a:r>
          </a:p>
        </p:txBody>
      </p:sp>
      <p:sp>
        <p:nvSpPr>
          <p:cNvPr id="6" name="TextBox 6"/>
          <p:cNvSpPr txBox="1"/>
          <p:nvPr/>
        </p:nvSpPr>
        <p:spPr>
          <a:xfrm>
            <a:off x="4158806" y="5415782"/>
            <a:ext cx="13566004" cy="2096728"/>
          </a:xfrm>
          <a:prstGeom prst="rect">
            <a:avLst/>
          </a:prstGeom>
        </p:spPr>
        <p:txBody>
          <a:bodyPr lIns="0" tIns="0" rIns="0" bIns="0" rtlCol="0" anchor="t">
            <a:spAutoFit/>
          </a:bodyPr>
          <a:lstStyle/>
          <a:p>
            <a:pPr algn="r">
              <a:lnSpc>
                <a:spcPts val="17562"/>
              </a:lnSpc>
            </a:pPr>
            <a:r>
              <a:rPr lang="en-US" sz="9600" dirty="0">
                <a:solidFill>
                  <a:srgbClr val="FFFFFF"/>
                </a:solidFill>
                <a:latin typeface="Now Bold"/>
                <a:ea typeface="Now Bold"/>
                <a:cs typeface="Now Bold"/>
                <a:sym typeface="Now Bold"/>
              </a:rPr>
              <a:t>BUILDING</a:t>
            </a:r>
          </a:p>
        </p:txBody>
      </p:sp>
      <p:sp>
        <p:nvSpPr>
          <p:cNvPr id="7" name="TextBox 7"/>
          <p:cNvSpPr txBox="1"/>
          <p:nvPr/>
        </p:nvSpPr>
        <p:spPr>
          <a:xfrm>
            <a:off x="685800" y="1790700"/>
            <a:ext cx="17522990" cy="2096728"/>
          </a:xfrm>
          <a:prstGeom prst="rect">
            <a:avLst/>
          </a:prstGeom>
        </p:spPr>
        <p:txBody>
          <a:bodyPr lIns="0" tIns="0" rIns="0" bIns="0" rtlCol="0" anchor="t">
            <a:spAutoFit/>
          </a:bodyPr>
          <a:lstStyle/>
          <a:p>
            <a:pPr algn="r">
              <a:lnSpc>
                <a:spcPts val="17562"/>
              </a:lnSpc>
            </a:pPr>
            <a:r>
              <a:rPr lang="en-US" sz="9600" dirty="0">
                <a:solidFill>
                  <a:srgbClr val="FFFFFF"/>
                </a:solidFill>
                <a:latin typeface="Now Bold"/>
                <a:ea typeface="Now Bold"/>
                <a:cs typeface="Now Bold"/>
                <a:sym typeface="Now Bold"/>
              </a:rPr>
              <a:t>MACHINE LEARNING</a:t>
            </a: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CFE4F5">
                <a:alpha val="100000"/>
              </a:srgbClr>
            </a:gs>
            <a:gs pos="50000">
              <a:srgbClr val="7E7E93">
                <a:alpha val="100000"/>
              </a:srgbClr>
            </a:gs>
            <a:gs pos="100000">
              <a:srgbClr val="1A1A1F">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513468" y="2095382"/>
            <a:ext cx="17377804" cy="7036890"/>
            <a:chOff x="0" y="0"/>
            <a:chExt cx="25117475" cy="6739772"/>
          </a:xfrm>
        </p:grpSpPr>
        <p:sp>
          <p:nvSpPr>
            <p:cNvPr id="3" name="Freeform 3"/>
            <p:cNvSpPr/>
            <p:nvPr/>
          </p:nvSpPr>
          <p:spPr>
            <a:xfrm flipH="1">
              <a:off x="0" y="0"/>
              <a:ext cx="25117425" cy="6739761"/>
            </a:xfrm>
            <a:custGeom>
              <a:avLst/>
              <a:gdLst/>
              <a:ahLst/>
              <a:cxnLst/>
              <a:rect l="l" t="t" r="r" b="b"/>
              <a:pathLst>
                <a:path w="25117425" h="6739761">
                  <a:moveTo>
                    <a:pt x="25117425" y="0"/>
                  </a:moveTo>
                  <a:lnTo>
                    <a:pt x="0" y="0"/>
                  </a:lnTo>
                  <a:lnTo>
                    <a:pt x="0" y="6739761"/>
                  </a:lnTo>
                  <a:lnTo>
                    <a:pt x="25117425" y="6739761"/>
                  </a:lnTo>
                  <a:lnTo>
                    <a:pt x="25117425" y="0"/>
                  </a:lnTo>
                  <a:close/>
                </a:path>
              </a:pathLst>
            </a:custGeom>
            <a:blipFill>
              <a:blip r:embed="rId3"/>
              <a:stretch>
                <a:fillRect t="-18065" b="-18065"/>
              </a:stretch>
            </a:blipFill>
          </p:spPr>
        </p:sp>
      </p:grpSp>
      <p:graphicFrame>
        <p:nvGraphicFramePr>
          <p:cNvPr id="10" name="Table 10"/>
          <p:cNvGraphicFramePr>
            <a:graphicFrameLocks noGrp="1"/>
          </p:cNvGraphicFramePr>
          <p:nvPr>
            <p:extLst>
              <p:ext uri="{D42A27DB-BD31-4B8C-83A1-F6EECF244321}">
                <p14:modId xmlns:p14="http://schemas.microsoft.com/office/powerpoint/2010/main" val="4075137092"/>
              </p:ext>
            </p:extLst>
          </p:nvPr>
        </p:nvGraphicFramePr>
        <p:xfrm>
          <a:off x="525500" y="2095382"/>
          <a:ext cx="9677400" cy="7043175"/>
        </p:xfrm>
        <a:graphic>
          <a:graphicData uri="http://schemas.openxmlformats.org/drawingml/2006/table">
            <a:tbl>
              <a:tblPr/>
              <a:tblGrid>
                <a:gridCol w="3580601">
                  <a:extLst>
                    <a:ext uri="{9D8B030D-6E8A-4147-A177-3AD203B41FA5}">
                      <a16:colId xmlns:a16="http://schemas.microsoft.com/office/drawing/2014/main" xmlns="" val="20000"/>
                    </a:ext>
                  </a:extLst>
                </a:gridCol>
                <a:gridCol w="1744788">
                  <a:extLst>
                    <a:ext uri="{9D8B030D-6E8A-4147-A177-3AD203B41FA5}">
                      <a16:colId xmlns:a16="http://schemas.microsoft.com/office/drawing/2014/main" xmlns="" val="20001"/>
                    </a:ext>
                  </a:extLst>
                </a:gridCol>
                <a:gridCol w="1172055">
                  <a:extLst>
                    <a:ext uri="{9D8B030D-6E8A-4147-A177-3AD203B41FA5}">
                      <a16:colId xmlns:a16="http://schemas.microsoft.com/office/drawing/2014/main" xmlns="" val="20002"/>
                    </a:ext>
                  </a:extLst>
                </a:gridCol>
                <a:gridCol w="1678131">
                  <a:extLst>
                    <a:ext uri="{9D8B030D-6E8A-4147-A177-3AD203B41FA5}">
                      <a16:colId xmlns:a16="http://schemas.microsoft.com/office/drawing/2014/main" xmlns="" val="20003"/>
                    </a:ext>
                  </a:extLst>
                </a:gridCol>
                <a:gridCol w="1501825">
                  <a:extLst>
                    <a:ext uri="{9D8B030D-6E8A-4147-A177-3AD203B41FA5}">
                      <a16:colId xmlns:a16="http://schemas.microsoft.com/office/drawing/2014/main" xmlns="" val="20004"/>
                    </a:ext>
                  </a:extLst>
                </a:gridCol>
              </a:tblGrid>
              <a:tr h="1115978">
                <a:tc>
                  <a:txBody>
                    <a:bodyPr/>
                    <a:lstStyle/>
                    <a:p>
                      <a:pPr algn="ctr">
                        <a:lnSpc>
                          <a:spcPts val="4058"/>
                        </a:lnSpc>
                        <a:defRPr/>
                      </a:pPr>
                      <a:r>
                        <a:rPr lang="en-US" sz="2600" dirty="0">
                          <a:solidFill>
                            <a:srgbClr val="F4F4F4"/>
                          </a:solidFill>
                          <a:latin typeface="Calibri (MS) Bold"/>
                          <a:ea typeface="Calibri (MS) Bold"/>
                          <a:cs typeface="Calibri (MS) Bold"/>
                          <a:sym typeface="Calibri (MS) Bold"/>
                        </a:rPr>
                        <a:t>Model</a:t>
                      </a:r>
                      <a:endParaRPr lang="en-US" sz="2600" dirty="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dirty="0">
                          <a:solidFill>
                            <a:srgbClr val="F4F4F4"/>
                          </a:solidFill>
                          <a:latin typeface="Calibri (MS) Bold"/>
                          <a:ea typeface="Calibri (MS) Bold"/>
                          <a:cs typeface="Calibri (MS) Bold"/>
                          <a:sym typeface="Calibri (MS) Bold"/>
                        </a:rPr>
                        <a:t>Accuracy</a:t>
                      </a:r>
                      <a:endParaRPr lang="en-US" sz="1100" dirty="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dirty="0">
                          <a:solidFill>
                            <a:srgbClr val="F4F4F4"/>
                          </a:solidFill>
                          <a:latin typeface="Calibri (MS) Bold"/>
                          <a:ea typeface="Calibri (MS) Bold"/>
                          <a:cs typeface="Calibri (MS) Bold"/>
                          <a:sym typeface="Calibri (MS) Bold"/>
                        </a:rPr>
                        <a:t>Recall</a:t>
                      </a:r>
                      <a:endParaRPr lang="en-US" sz="1100" dirty="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dirty="0">
                          <a:solidFill>
                            <a:srgbClr val="F4F4F4"/>
                          </a:solidFill>
                          <a:latin typeface="Calibri (MS) Bold"/>
                          <a:ea typeface="Calibri (MS) Bold"/>
                          <a:cs typeface="Calibri (MS) Bold"/>
                          <a:sym typeface="Calibri (MS) Bold"/>
                        </a:rPr>
                        <a:t>Precision</a:t>
                      </a:r>
                      <a:endParaRPr lang="en-US" sz="1100" dirty="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dirty="0">
                          <a:solidFill>
                            <a:srgbClr val="F4F4F4"/>
                          </a:solidFill>
                          <a:latin typeface="Calibri (MS) Bold"/>
                          <a:ea typeface="Calibri (MS) Bold"/>
                          <a:cs typeface="Calibri (MS) Bold"/>
                          <a:sym typeface="Calibri (MS) Bold"/>
                        </a:rPr>
                        <a:t>F1 Score</a:t>
                      </a:r>
                      <a:endParaRPr lang="en-US" sz="1100" dirty="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716312">
                <a:tc>
                  <a:txBody>
                    <a:bodyPr/>
                    <a:lstStyle/>
                    <a:p>
                      <a:pPr algn="ctr">
                        <a:lnSpc>
                          <a:spcPts val="3639"/>
                        </a:lnSpc>
                        <a:defRPr/>
                      </a:pPr>
                      <a:r>
                        <a:rPr lang="en-US" sz="2599" dirty="0">
                          <a:solidFill>
                            <a:srgbClr val="F4F4F4"/>
                          </a:solidFill>
                          <a:latin typeface="Calibri (MS) Bold"/>
                          <a:ea typeface="Calibri (MS) Bold"/>
                          <a:cs typeface="Calibri (MS) Bold"/>
                          <a:sym typeface="Calibri (MS) Bold"/>
                        </a:rPr>
                        <a:t>Naive Bayes</a:t>
                      </a:r>
                      <a:endParaRPr lang="en-US" sz="1100" dirty="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F4F4F4"/>
                          </a:solidFill>
                          <a:latin typeface="Calibri (MS) Bold"/>
                          <a:ea typeface="Calibri (MS) Bold"/>
                          <a:cs typeface="Calibri (MS) Bold"/>
                          <a:sym typeface="Calibri (MS) Bold"/>
                        </a:rPr>
                        <a:t>0.95</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F4F4F4"/>
                          </a:solidFill>
                          <a:latin typeface="Calibri (MS) Bold"/>
                          <a:ea typeface="Calibri (MS) Bold"/>
                          <a:cs typeface="Calibri (MS) Bold"/>
                          <a:sym typeface="Calibri (MS) Bold"/>
                        </a:rPr>
                        <a:t>0.16</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F4F4F4"/>
                          </a:solidFill>
                          <a:latin typeface="Calibri (MS) Bold"/>
                          <a:ea typeface="Calibri (MS) Bold"/>
                          <a:cs typeface="Calibri (MS) Bold"/>
                          <a:sym typeface="Calibri (MS) Bold"/>
                        </a:rPr>
                        <a:t>0.09</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F4F4F4"/>
                          </a:solidFill>
                          <a:latin typeface="Calibri (MS) Bold"/>
                          <a:ea typeface="Calibri (MS) Bold"/>
                          <a:cs typeface="Calibri (MS) Bold"/>
                          <a:sym typeface="Calibri (MS) Bold"/>
                        </a:rPr>
                        <a:t>0.11</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716312">
                <a:tc>
                  <a:txBody>
                    <a:bodyPr/>
                    <a:lstStyle/>
                    <a:p>
                      <a:pPr algn="ctr">
                        <a:lnSpc>
                          <a:spcPts val="3639"/>
                        </a:lnSpc>
                        <a:defRPr/>
                      </a:pPr>
                      <a:r>
                        <a:rPr lang="en-US" sz="2599" dirty="0">
                          <a:solidFill>
                            <a:srgbClr val="F4F4F4"/>
                          </a:solidFill>
                          <a:latin typeface="Calibri (MS) Bold"/>
                          <a:ea typeface="Calibri (MS) Bold"/>
                          <a:cs typeface="Calibri (MS) Bold"/>
                          <a:sym typeface="Calibri (MS) Bold"/>
                        </a:rPr>
                        <a:t>Decision Tree</a:t>
                      </a:r>
                      <a:endParaRPr lang="en-US" sz="1100" dirty="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F4F4F4"/>
                          </a:solidFill>
                          <a:latin typeface="Calibri (MS) Bold"/>
                          <a:ea typeface="Calibri (MS) Bold"/>
                          <a:cs typeface="Calibri (MS) Bold"/>
                          <a:sym typeface="Calibri (MS) Bold"/>
                        </a:rPr>
                        <a:t>0.96</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F4F4F4"/>
                          </a:solidFill>
                          <a:latin typeface="Calibri (MS) Bold"/>
                          <a:ea typeface="Calibri (MS) Bold"/>
                          <a:cs typeface="Calibri (MS) Bold"/>
                          <a:sym typeface="Calibri (MS) Bold"/>
                        </a:rPr>
                        <a:t>0.14</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F4F4F4"/>
                          </a:solidFill>
                          <a:latin typeface="Calibri (MS) Bold"/>
                          <a:ea typeface="Calibri (MS) Bold"/>
                          <a:cs typeface="Calibri (MS) Bold"/>
                          <a:sym typeface="Calibri (MS) Bold"/>
                        </a:rPr>
                        <a:t>0.12</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F4F4F4"/>
                          </a:solidFill>
                          <a:latin typeface="Calibri (MS) Bold"/>
                          <a:ea typeface="Calibri (MS) Bold"/>
                          <a:cs typeface="Calibri (MS) Bold"/>
                          <a:sym typeface="Calibri (MS) Bold"/>
                        </a:rPr>
                        <a:t>0.13</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716312">
                <a:tc>
                  <a:txBody>
                    <a:bodyPr/>
                    <a:lstStyle/>
                    <a:p>
                      <a:pPr algn="ctr">
                        <a:lnSpc>
                          <a:spcPts val="3639"/>
                        </a:lnSpc>
                        <a:defRPr/>
                      </a:pPr>
                      <a:r>
                        <a:rPr lang="en-US" sz="2599" dirty="0">
                          <a:solidFill>
                            <a:srgbClr val="F4F4F4"/>
                          </a:solidFill>
                          <a:latin typeface="Calibri (MS) Bold"/>
                          <a:ea typeface="Calibri (MS) Bold"/>
                          <a:cs typeface="Calibri (MS) Bold"/>
                          <a:sym typeface="Calibri (MS) Bold"/>
                        </a:rPr>
                        <a:t>Logistic Regression</a:t>
                      </a:r>
                      <a:endParaRPr lang="en-US" sz="1100" dirty="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dirty="0">
                          <a:solidFill>
                            <a:srgbClr val="F4F4F4"/>
                          </a:solidFill>
                          <a:latin typeface="Calibri (MS) Bold"/>
                          <a:ea typeface="Calibri (MS) Bold"/>
                          <a:cs typeface="Calibri (MS) Bold"/>
                          <a:sym typeface="Calibri (MS) Bold"/>
                        </a:rPr>
                        <a:t>0.98</a:t>
                      </a:r>
                      <a:endParaRPr lang="en-US" sz="1100" dirty="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F4F4F4"/>
                          </a:solidFill>
                          <a:latin typeface="Calibri (MS) Bold"/>
                          <a:ea typeface="Calibri (MS) Bold"/>
                          <a:cs typeface="Calibri (MS) Bold"/>
                          <a:sym typeface="Calibri (MS) Bold"/>
                        </a:rPr>
                        <a:t>0.01</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F4F4F4"/>
                          </a:solidFill>
                          <a:latin typeface="Calibri (MS) Bold"/>
                          <a:ea typeface="Calibri (MS) Bold"/>
                          <a:cs typeface="Calibri (MS) Bold"/>
                          <a:sym typeface="Calibri (MS) Bold"/>
                        </a:rPr>
                        <a:t>0.21</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F4F4F4"/>
                          </a:solidFill>
                          <a:latin typeface="Calibri (MS) Bold"/>
                          <a:ea typeface="Calibri (MS) Bold"/>
                          <a:cs typeface="Calibri (MS) Bold"/>
                          <a:sym typeface="Calibri (MS) Bold"/>
                        </a:rPr>
                        <a:t>0.03</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783168">
                <a:tc>
                  <a:txBody>
                    <a:bodyPr/>
                    <a:lstStyle/>
                    <a:p>
                      <a:pPr algn="ctr">
                        <a:lnSpc>
                          <a:spcPts val="3639"/>
                        </a:lnSpc>
                        <a:defRPr/>
                      </a:pPr>
                      <a:r>
                        <a:rPr lang="en-US" sz="2599" dirty="0">
                          <a:solidFill>
                            <a:srgbClr val="F4F4F4"/>
                          </a:solidFill>
                          <a:latin typeface="Calibri (MS) Bold"/>
                          <a:ea typeface="Calibri (MS) Bold"/>
                          <a:cs typeface="Calibri (MS) Bold"/>
                          <a:sym typeface="Calibri (MS) Bold"/>
                        </a:rPr>
                        <a:t>KNeighbors Classifier</a:t>
                      </a:r>
                      <a:endParaRPr lang="en-US" sz="1100" dirty="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F4F4F4"/>
                          </a:solidFill>
                          <a:latin typeface="Calibri (MS) Bold"/>
                          <a:ea typeface="Calibri (MS) Bold"/>
                          <a:cs typeface="Calibri (MS) Bold"/>
                          <a:sym typeface="Calibri (MS) Bold"/>
                        </a:rPr>
                        <a:t>0.98</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4058"/>
                        </a:lnSpc>
                        <a:defRPr/>
                      </a:pPr>
                      <a:r>
                        <a:rPr lang="en-US" sz="2899">
                          <a:solidFill>
                            <a:srgbClr val="F4F4F4"/>
                          </a:solidFill>
                          <a:latin typeface="Calibri (MS) Bold"/>
                          <a:ea typeface="Calibri (MS) Bold"/>
                          <a:cs typeface="Calibri (MS) Bold"/>
                          <a:sym typeface="Calibri (MS) Bold"/>
                        </a:rPr>
                        <a:t>0.00</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F4F4F4"/>
                          </a:solidFill>
                          <a:latin typeface="Calibri (MS) Bold"/>
                          <a:ea typeface="Calibri (MS) Bold"/>
                          <a:cs typeface="Calibri (MS) Bold"/>
                          <a:sym typeface="Calibri (MS) Bold"/>
                        </a:rPr>
                        <a:t>0.00</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F4F4F4"/>
                          </a:solidFill>
                          <a:latin typeface="Calibri (MS) Bold"/>
                          <a:ea typeface="Calibri (MS) Bold"/>
                          <a:cs typeface="Calibri (MS) Bold"/>
                          <a:sym typeface="Calibri (MS) Bold"/>
                        </a:rPr>
                        <a:t>0.00</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716312">
                <a:tc>
                  <a:txBody>
                    <a:bodyPr/>
                    <a:lstStyle/>
                    <a:p>
                      <a:pPr algn="ctr">
                        <a:lnSpc>
                          <a:spcPts val="3639"/>
                        </a:lnSpc>
                        <a:defRPr/>
                      </a:pPr>
                      <a:r>
                        <a:rPr lang="en-US" sz="2599" dirty="0">
                          <a:solidFill>
                            <a:srgbClr val="F4F4F4"/>
                          </a:solidFill>
                          <a:latin typeface="Calibri (MS) Bold"/>
                          <a:ea typeface="Calibri (MS) Bold"/>
                          <a:cs typeface="Calibri (MS) Bold"/>
                          <a:sym typeface="Calibri (MS) Bold"/>
                        </a:rPr>
                        <a:t>Random Forest</a:t>
                      </a:r>
                      <a:endParaRPr lang="en-US" sz="1100" dirty="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F4F4F4"/>
                          </a:solidFill>
                          <a:latin typeface="Calibri (MS) Bold"/>
                          <a:ea typeface="Calibri (MS) Bold"/>
                          <a:cs typeface="Calibri (MS) Bold"/>
                          <a:sym typeface="Calibri (MS) Bold"/>
                        </a:rPr>
                        <a:t>0.98</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F4F4F4"/>
                          </a:solidFill>
                          <a:latin typeface="Calibri (MS) Bold"/>
                          <a:ea typeface="Calibri (MS) Bold"/>
                          <a:cs typeface="Calibri (MS) Bold"/>
                          <a:sym typeface="Calibri (MS) Bold"/>
                        </a:rPr>
                        <a:t>0.01</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F4F4F4"/>
                          </a:solidFill>
                          <a:latin typeface="Calibri (MS) Bold"/>
                          <a:ea typeface="Calibri (MS) Bold"/>
                          <a:cs typeface="Calibri (MS) Bold"/>
                          <a:sym typeface="Calibri (MS) Bold"/>
                        </a:rPr>
                        <a:t>0.42</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F4F4F4"/>
                          </a:solidFill>
                          <a:latin typeface="Calibri (MS) Bold"/>
                          <a:ea typeface="Calibri (MS) Bold"/>
                          <a:cs typeface="Calibri (MS) Bold"/>
                          <a:sym typeface="Calibri (MS) Bold"/>
                        </a:rPr>
                        <a:t>0.03</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716312">
                <a:tc>
                  <a:txBody>
                    <a:bodyPr/>
                    <a:lstStyle/>
                    <a:p>
                      <a:pPr algn="ctr">
                        <a:lnSpc>
                          <a:spcPts val="3639"/>
                        </a:lnSpc>
                        <a:defRPr/>
                      </a:pPr>
                      <a:r>
                        <a:rPr lang="en-US" sz="2599" dirty="0">
                          <a:solidFill>
                            <a:srgbClr val="F4F4F4"/>
                          </a:solidFill>
                          <a:latin typeface="Calibri (MS) Bold"/>
                          <a:ea typeface="Calibri (MS) Bold"/>
                          <a:cs typeface="Calibri (MS) Bold"/>
                          <a:sym typeface="Calibri (MS) Bold"/>
                        </a:rPr>
                        <a:t>AdaBoost</a:t>
                      </a:r>
                      <a:endParaRPr lang="en-US" sz="1100" dirty="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F4F4F4"/>
                          </a:solidFill>
                          <a:latin typeface="Calibri (MS) Bold"/>
                          <a:ea typeface="Calibri (MS) Bold"/>
                          <a:cs typeface="Calibri (MS) Bold"/>
                          <a:sym typeface="Calibri (MS) Bold"/>
                        </a:rPr>
                        <a:t>0.98</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F4F4F4"/>
                          </a:solidFill>
                          <a:latin typeface="Calibri (MS) Bold"/>
                          <a:ea typeface="Calibri (MS) Bold"/>
                          <a:cs typeface="Calibri (MS) Bold"/>
                          <a:sym typeface="Calibri (MS) Bold"/>
                        </a:rPr>
                        <a:t>0.00</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F4F4F4"/>
                          </a:solidFill>
                          <a:latin typeface="Calibri (MS) Bold"/>
                          <a:ea typeface="Calibri (MS) Bold"/>
                          <a:cs typeface="Calibri (MS) Bold"/>
                          <a:sym typeface="Calibri (MS) Bold"/>
                        </a:rPr>
                        <a:t>0.00</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F4F4F4"/>
                          </a:solidFill>
                          <a:latin typeface="Calibri (MS) Bold"/>
                          <a:ea typeface="Calibri (MS) Bold"/>
                          <a:cs typeface="Calibri (MS) Bold"/>
                          <a:sym typeface="Calibri (MS) Bold"/>
                        </a:rPr>
                        <a:t>0.00</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733741">
                <a:tc>
                  <a:txBody>
                    <a:bodyPr/>
                    <a:lstStyle/>
                    <a:p>
                      <a:pPr algn="ctr">
                        <a:lnSpc>
                          <a:spcPts val="3639"/>
                        </a:lnSpc>
                        <a:defRPr/>
                      </a:pPr>
                      <a:r>
                        <a:rPr lang="en-US" sz="2599" dirty="0">
                          <a:solidFill>
                            <a:srgbClr val="F4F4F4"/>
                          </a:solidFill>
                          <a:latin typeface="Calibri (MS) Bold"/>
                          <a:ea typeface="Calibri (MS) Bold"/>
                          <a:cs typeface="Calibri (MS) Bold"/>
                          <a:sym typeface="Calibri (MS) Bold"/>
                        </a:rPr>
                        <a:t>Gradient Boosting</a:t>
                      </a:r>
                      <a:endParaRPr lang="en-US" sz="1100" dirty="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F4F4F4"/>
                          </a:solidFill>
                          <a:latin typeface="Calibri (MS) Bold"/>
                          <a:ea typeface="Calibri (MS) Bold"/>
                          <a:cs typeface="Calibri (MS) Bold"/>
                          <a:sym typeface="Calibri (MS) Bold"/>
                        </a:rPr>
                        <a:t>0.98</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F4F4F4"/>
                          </a:solidFill>
                          <a:latin typeface="Calibri (MS) Bold"/>
                          <a:ea typeface="Calibri (MS) Bold"/>
                          <a:cs typeface="Calibri (MS) Bold"/>
                          <a:sym typeface="Calibri (MS) Bold"/>
                        </a:rPr>
                        <a:t>0.02</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F4F4F4"/>
                          </a:solidFill>
                          <a:latin typeface="Calibri (MS) Bold"/>
                          <a:ea typeface="Calibri (MS) Bold"/>
                          <a:cs typeface="Calibri (MS) Bold"/>
                          <a:sym typeface="Calibri (MS) Bold"/>
                        </a:rPr>
                        <a:t>0.33</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F4F4F4"/>
                          </a:solidFill>
                          <a:latin typeface="Calibri (MS) Bold"/>
                          <a:ea typeface="Calibri (MS) Bold"/>
                          <a:cs typeface="Calibri (MS) Bold"/>
                          <a:sym typeface="Calibri (MS) Bold"/>
                        </a:rPr>
                        <a:t>0.05</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828728">
                <a:tc>
                  <a:txBody>
                    <a:bodyPr/>
                    <a:lstStyle/>
                    <a:p>
                      <a:pPr algn="ctr">
                        <a:lnSpc>
                          <a:spcPts val="3639"/>
                        </a:lnSpc>
                        <a:defRPr/>
                      </a:pPr>
                      <a:r>
                        <a:rPr lang="en-US" sz="2599" dirty="0" err="1">
                          <a:solidFill>
                            <a:srgbClr val="F4F4F4"/>
                          </a:solidFill>
                          <a:latin typeface="Calibri (MS) Bold"/>
                          <a:ea typeface="Calibri (MS) Bold"/>
                          <a:cs typeface="Calibri (MS) Bold"/>
                          <a:sym typeface="Calibri (MS) Bold"/>
                        </a:rPr>
                        <a:t>XGBoost</a:t>
                      </a:r>
                      <a:endParaRPr lang="en-US" sz="1100" dirty="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F4F4F4"/>
                          </a:solidFill>
                          <a:latin typeface="Calibri (MS) Bold"/>
                          <a:ea typeface="Calibri (MS) Bold"/>
                          <a:cs typeface="Calibri (MS) Bold"/>
                          <a:sym typeface="Calibri (MS) Bold"/>
                        </a:rPr>
                        <a:t>0.98</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F4F4F4"/>
                          </a:solidFill>
                          <a:latin typeface="Calibri (MS) Bold"/>
                          <a:ea typeface="Calibri (MS) Bold"/>
                          <a:cs typeface="Calibri (MS) Bold"/>
                          <a:sym typeface="Calibri (MS) Bold"/>
                        </a:rPr>
                        <a:t>0.05</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F4F4F4"/>
                          </a:solidFill>
                          <a:latin typeface="Calibri (MS) Bold"/>
                          <a:ea typeface="Calibri (MS) Bold"/>
                          <a:cs typeface="Calibri (MS) Bold"/>
                          <a:sym typeface="Calibri (MS) Bold"/>
                        </a:rPr>
                        <a:t>0.31</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dirty="0">
                          <a:solidFill>
                            <a:srgbClr val="F4F4F4"/>
                          </a:solidFill>
                          <a:latin typeface="Calibri (MS) Bold"/>
                          <a:ea typeface="Calibri (MS) Bold"/>
                          <a:cs typeface="Calibri (MS) Bold"/>
                          <a:sym typeface="Calibri (MS) Bold"/>
                        </a:rPr>
                        <a:t>0.08</a:t>
                      </a:r>
                      <a:endParaRPr lang="en-US" sz="1100" dirty="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grpSp>
        <p:nvGrpSpPr>
          <p:cNvPr id="11" name="Group 11"/>
          <p:cNvGrpSpPr/>
          <p:nvPr/>
        </p:nvGrpSpPr>
        <p:grpSpPr>
          <a:xfrm>
            <a:off x="10180784" y="2670321"/>
            <a:ext cx="7710535" cy="5991626"/>
            <a:chOff x="0" y="0"/>
            <a:chExt cx="10280713" cy="7988835"/>
          </a:xfrm>
        </p:grpSpPr>
        <p:sp>
          <p:nvSpPr>
            <p:cNvPr id="12" name="Freeform 12"/>
            <p:cNvSpPr/>
            <p:nvPr/>
          </p:nvSpPr>
          <p:spPr>
            <a:xfrm>
              <a:off x="0" y="0"/>
              <a:ext cx="10280650" cy="7988808"/>
            </a:xfrm>
            <a:custGeom>
              <a:avLst/>
              <a:gdLst/>
              <a:ahLst/>
              <a:cxnLst/>
              <a:rect l="l" t="t" r="r" b="b"/>
              <a:pathLst>
                <a:path w="10280650" h="7988808">
                  <a:moveTo>
                    <a:pt x="0" y="0"/>
                  </a:moveTo>
                  <a:lnTo>
                    <a:pt x="10280650" y="0"/>
                  </a:lnTo>
                  <a:lnTo>
                    <a:pt x="10280650" y="7988808"/>
                  </a:lnTo>
                  <a:lnTo>
                    <a:pt x="0" y="7988808"/>
                  </a:lnTo>
                  <a:lnTo>
                    <a:pt x="0" y="0"/>
                  </a:lnTo>
                  <a:close/>
                </a:path>
              </a:pathLst>
            </a:custGeom>
            <a:blipFill>
              <a:blip r:embed="rId4"/>
              <a:stretch>
                <a:fillRect/>
              </a:stretch>
            </a:blipFill>
          </p:spPr>
        </p:sp>
      </p:grpSp>
      <p:sp>
        <p:nvSpPr>
          <p:cNvPr id="13" name="TextBox 13"/>
          <p:cNvSpPr txBox="1"/>
          <p:nvPr/>
        </p:nvSpPr>
        <p:spPr>
          <a:xfrm>
            <a:off x="513468" y="458932"/>
            <a:ext cx="17184046" cy="718145"/>
          </a:xfrm>
          <a:prstGeom prst="rect">
            <a:avLst/>
          </a:prstGeom>
        </p:spPr>
        <p:txBody>
          <a:bodyPr lIns="0" tIns="0" rIns="0" bIns="0" rtlCol="0" anchor="t">
            <a:spAutoFit/>
          </a:bodyPr>
          <a:lstStyle/>
          <a:p>
            <a:pPr algn="ctr">
              <a:lnSpc>
                <a:spcPts val="5640"/>
              </a:lnSpc>
            </a:pPr>
            <a:r>
              <a:rPr lang="en-US" sz="5400" dirty="0">
                <a:solidFill>
                  <a:srgbClr val="FFFFFF"/>
                </a:solidFill>
                <a:latin typeface="Aileron Bold"/>
                <a:ea typeface="Aileron Bold"/>
                <a:cs typeface="Aileron Bold"/>
                <a:sym typeface="Aileron Bold"/>
              </a:rPr>
              <a:t>BASE MODEL EVALUATION METRICS</a:t>
            </a:r>
          </a:p>
        </p:txBody>
      </p:sp>
      <p:sp>
        <p:nvSpPr>
          <p:cNvPr id="14" name="TextBox 14"/>
          <p:cNvSpPr txBox="1"/>
          <p:nvPr/>
        </p:nvSpPr>
        <p:spPr>
          <a:xfrm>
            <a:off x="442366" y="1550579"/>
            <a:ext cx="9707421" cy="552908"/>
          </a:xfrm>
          <a:prstGeom prst="rect">
            <a:avLst/>
          </a:prstGeom>
        </p:spPr>
        <p:txBody>
          <a:bodyPr lIns="0" tIns="0" rIns="0" bIns="0" rtlCol="0" anchor="t">
            <a:spAutoFit/>
          </a:bodyPr>
          <a:lstStyle/>
          <a:p>
            <a:pPr algn="ctr">
              <a:lnSpc>
                <a:spcPts val="4200"/>
              </a:lnSpc>
            </a:pPr>
            <a:r>
              <a:rPr lang="en-US" sz="4000" dirty="0">
                <a:solidFill>
                  <a:schemeClr val="accent3">
                    <a:lumMod val="20000"/>
                    <a:lumOff val="80000"/>
                  </a:schemeClr>
                </a:solidFill>
                <a:latin typeface="Calibri (MS) Bold"/>
                <a:ea typeface="Calibri (MS) Bold"/>
                <a:cs typeface="Calibri (MS) Bold"/>
                <a:sym typeface="Calibri (MS) Bold"/>
              </a:rPr>
              <a:t>Test Data Performance</a:t>
            </a:r>
          </a:p>
        </p:txBody>
      </p:sp>
      <p:sp>
        <p:nvSpPr>
          <p:cNvPr id="15" name="TextBox 15"/>
          <p:cNvSpPr txBox="1"/>
          <p:nvPr/>
        </p:nvSpPr>
        <p:spPr>
          <a:xfrm>
            <a:off x="10550738" y="1550579"/>
            <a:ext cx="6970580" cy="505523"/>
          </a:xfrm>
          <a:prstGeom prst="rect">
            <a:avLst/>
          </a:prstGeom>
        </p:spPr>
        <p:txBody>
          <a:bodyPr lIns="0" tIns="0" rIns="0" bIns="0" rtlCol="0" anchor="t">
            <a:spAutoFit/>
          </a:bodyPr>
          <a:lstStyle/>
          <a:p>
            <a:pPr algn="ctr">
              <a:lnSpc>
                <a:spcPts val="4200"/>
              </a:lnSpc>
            </a:pPr>
            <a:r>
              <a:rPr lang="en-US" sz="3000" dirty="0">
                <a:solidFill>
                  <a:schemeClr val="accent3">
                    <a:lumMod val="20000"/>
                    <a:lumOff val="80000"/>
                  </a:schemeClr>
                </a:solidFill>
                <a:latin typeface="Calibri (MS) Bold"/>
                <a:ea typeface="Calibri (MS) Bold"/>
                <a:cs typeface="Calibri (MS) Bold"/>
                <a:sym typeface="Calibri (MS) Bold"/>
              </a:rPr>
              <a:t>ROC-AUC Curve for logistic regression</a:t>
            </a:r>
          </a:p>
        </p:txBody>
      </p:sp>
      <p:sp>
        <p:nvSpPr>
          <p:cNvPr id="16" name="TextBox 16"/>
          <p:cNvSpPr txBox="1"/>
          <p:nvPr/>
        </p:nvSpPr>
        <p:spPr>
          <a:xfrm>
            <a:off x="17558484" y="9660979"/>
            <a:ext cx="542094" cy="505523"/>
          </a:xfrm>
          <a:prstGeom prst="rect">
            <a:avLst/>
          </a:prstGeom>
        </p:spPr>
        <p:txBody>
          <a:bodyPr lIns="0" tIns="0" rIns="0" bIns="0" rtlCol="0" anchor="t">
            <a:spAutoFit/>
          </a:bodyPr>
          <a:lstStyle/>
          <a:p>
            <a:pPr algn="ctr">
              <a:lnSpc>
                <a:spcPts val="4199"/>
              </a:lnSpc>
            </a:pPr>
            <a:r>
              <a:rPr lang="en-US" sz="3000" dirty="0">
                <a:solidFill>
                  <a:srgbClr val="DD6706"/>
                </a:solidFill>
                <a:latin typeface="Calibri (MS) Bold"/>
                <a:ea typeface="Calibri (MS) Bold"/>
                <a:cs typeface="Calibri (MS) Bold"/>
                <a:sym typeface="Calibri (MS) Bold"/>
              </a:rPr>
              <a:t>13</a:t>
            </a:r>
          </a:p>
        </p:txBody>
      </p:sp>
      <p:sp>
        <p:nvSpPr>
          <p:cNvPr id="17" name="TextBox 15">
            <a:extLst>
              <a:ext uri="{FF2B5EF4-FFF2-40B4-BE49-F238E27FC236}">
                <a16:creationId xmlns:a16="http://schemas.microsoft.com/office/drawing/2014/main" xmlns="" id="{EC07D9BB-500A-31C4-05DD-2477D3E92522}"/>
              </a:ext>
            </a:extLst>
          </p:cNvPr>
          <p:cNvSpPr txBox="1"/>
          <p:nvPr/>
        </p:nvSpPr>
        <p:spPr>
          <a:xfrm>
            <a:off x="187422" y="9322545"/>
            <a:ext cx="17510092" cy="512320"/>
          </a:xfrm>
          <a:prstGeom prst="rect">
            <a:avLst/>
          </a:prstGeom>
        </p:spPr>
        <p:txBody>
          <a:bodyPr wrap="square" lIns="0" tIns="0" rIns="0" bIns="0" rtlCol="0" anchor="t">
            <a:spAutoFit/>
          </a:bodyPr>
          <a:lstStyle/>
          <a:p>
            <a:pPr algn="ctr">
              <a:lnSpc>
                <a:spcPts val="4200"/>
              </a:lnSpc>
            </a:pPr>
            <a:r>
              <a:rPr lang="en-US" sz="3200" dirty="0">
                <a:solidFill>
                  <a:schemeClr val="accent3">
                    <a:lumMod val="60000"/>
                    <a:lumOff val="40000"/>
                  </a:schemeClr>
                </a:solidFill>
                <a:latin typeface="Calibri (MS) Bold"/>
                <a:ea typeface="Calibri (MS) Bold"/>
                <a:cs typeface="Calibri (MS) Bold"/>
                <a:sym typeface="Calibri (MS) Bold"/>
              </a:rPr>
              <a:t>Recall and Precision are poor due to data imbalance between Defaulter and Non-Defaulter</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sp>
        <p:nvSpPr>
          <p:cNvPr id="2" name="Freeform 2"/>
          <p:cNvSpPr/>
          <p:nvPr/>
        </p:nvSpPr>
        <p:spPr>
          <a:xfrm>
            <a:off x="4935473" y="-4116721"/>
            <a:ext cx="18520442" cy="18520442"/>
          </a:xfrm>
          <a:custGeom>
            <a:avLst/>
            <a:gdLst/>
            <a:ahLst/>
            <a:cxnLst/>
            <a:rect l="l" t="t" r="r" b="b"/>
            <a:pathLst>
              <a:path w="18520442" h="18520442">
                <a:moveTo>
                  <a:pt x="0" y="0"/>
                </a:moveTo>
                <a:lnTo>
                  <a:pt x="18520442" y="0"/>
                </a:lnTo>
                <a:lnTo>
                  <a:pt x="18520442" y="18520442"/>
                </a:lnTo>
                <a:lnTo>
                  <a:pt x="0" y="1852044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TextBox 5"/>
          <p:cNvSpPr txBox="1"/>
          <p:nvPr/>
        </p:nvSpPr>
        <p:spPr>
          <a:xfrm>
            <a:off x="476805" y="568845"/>
            <a:ext cx="17167377" cy="967188"/>
          </a:xfrm>
          <a:prstGeom prst="rect">
            <a:avLst/>
          </a:prstGeom>
        </p:spPr>
        <p:txBody>
          <a:bodyPr lIns="0" tIns="0" rIns="0" bIns="0" rtlCol="0" anchor="t">
            <a:spAutoFit/>
          </a:bodyPr>
          <a:lstStyle/>
          <a:p>
            <a:pPr algn="ctr">
              <a:lnSpc>
                <a:spcPts val="8400"/>
              </a:lnSpc>
            </a:pPr>
            <a:r>
              <a:rPr lang="en-US" sz="5400" spc="-383" dirty="0" smtClean="0">
                <a:solidFill>
                  <a:srgbClr val="F4F4F4"/>
                </a:solidFill>
                <a:latin typeface="Aileron Bold"/>
                <a:ea typeface="Aileron Bold"/>
                <a:cs typeface="Aileron Bold"/>
                <a:sym typeface="Aileron Bold"/>
              </a:rPr>
              <a:t>FEATURE  ENGINEERING</a:t>
            </a:r>
            <a:endParaRPr lang="en-US" sz="5400" spc="-383" dirty="0">
              <a:solidFill>
                <a:srgbClr val="F4F4F4"/>
              </a:solidFill>
              <a:latin typeface="Aileron Bold"/>
              <a:ea typeface="Aileron Bold"/>
              <a:cs typeface="Aileron Bold"/>
              <a:sym typeface="Aileron Bold"/>
            </a:endParaRPr>
          </a:p>
        </p:txBody>
      </p:sp>
      <p:sp>
        <p:nvSpPr>
          <p:cNvPr id="6" name="Freeform 6"/>
          <p:cNvSpPr/>
          <p:nvPr/>
        </p:nvSpPr>
        <p:spPr>
          <a:xfrm rot="-5678564">
            <a:off x="57382" y="3790383"/>
            <a:ext cx="5225301" cy="4121456"/>
          </a:xfrm>
          <a:custGeom>
            <a:avLst/>
            <a:gdLst/>
            <a:ahLst/>
            <a:cxnLst/>
            <a:rect l="l" t="t" r="r" b="b"/>
            <a:pathLst>
              <a:path w="5225301" h="4121456">
                <a:moveTo>
                  <a:pt x="0" y="0"/>
                </a:moveTo>
                <a:lnTo>
                  <a:pt x="5225301" y="0"/>
                </a:lnTo>
                <a:lnTo>
                  <a:pt x="5225301" y="4121456"/>
                </a:lnTo>
                <a:lnTo>
                  <a:pt x="0" y="4121456"/>
                </a:lnTo>
                <a:lnTo>
                  <a:pt x="0" y="0"/>
                </a:lnTo>
                <a:close/>
              </a:path>
            </a:pathLst>
          </a:custGeom>
          <a:blipFill>
            <a:blip r:embed="rId5">
              <a:extLst>
                <a:ext uri="{96DAC541-7B7A-43D3-8B79-37D633B846F1}">
                  <asvg:svgBlip xmlns:asvg="http://schemas.microsoft.com/office/drawing/2016/SVG/main" xmlns="" r:embed="rId7"/>
                </a:ext>
              </a:extLst>
            </a:blip>
            <a:stretch>
              <a:fillRect l="-2" r="-2"/>
            </a:stretch>
          </a:blipFill>
        </p:spPr>
      </p:sp>
      <p:sp>
        <p:nvSpPr>
          <p:cNvPr id="7" name="TextBox 7"/>
          <p:cNvSpPr txBox="1"/>
          <p:nvPr/>
        </p:nvSpPr>
        <p:spPr>
          <a:xfrm>
            <a:off x="133621" y="1987966"/>
            <a:ext cx="17900008" cy="6373604"/>
          </a:xfrm>
          <a:prstGeom prst="rect">
            <a:avLst/>
          </a:prstGeom>
        </p:spPr>
        <p:txBody>
          <a:bodyPr wrap="square" lIns="0" tIns="0" rIns="0" bIns="0" rtlCol="0" anchor="t">
            <a:spAutoFit/>
          </a:bodyPr>
          <a:lstStyle/>
          <a:p>
            <a:pPr marL="822964" lvl="2" indent="-274321" algn="l">
              <a:lnSpc>
                <a:spcPts val="5040"/>
              </a:lnSpc>
              <a:buFont typeface="Arial"/>
              <a:buChar char="⚬"/>
            </a:pPr>
            <a:r>
              <a:rPr lang="en-US" sz="3600" dirty="0">
                <a:solidFill>
                  <a:srgbClr val="F4F4F4"/>
                </a:solidFill>
                <a:latin typeface="Calibri (MS)"/>
                <a:ea typeface="Calibri (MS)"/>
                <a:cs typeface="Calibri (MS)"/>
                <a:sym typeface="Calibri (MS)"/>
              </a:rPr>
              <a:t>Total Repayment    =      </a:t>
            </a:r>
            <a:r>
              <a:rPr lang="en-US" sz="3600" dirty="0" smtClean="0">
                <a:solidFill>
                  <a:srgbClr val="F4F4F4"/>
                </a:solidFill>
                <a:latin typeface="Calibri (MS)"/>
                <a:ea typeface="Calibri (MS)"/>
                <a:cs typeface="Calibri (MS)"/>
                <a:sym typeface="Calibri (MS)"/>
              </a:rPr>
              <a:t> EMI </a:t>
            </a:r>
            <a:r>
              <a:rPr lang="en-US" sz="3600" dirty="0">
                <a:solidFill>
                  <a:srgbClr val="F4F4F4"/>
                </a:solidFill>
                <a:latin typeface="Calibri (MS)"/>
                <a:ea typeface="Calibri (MS)"/>
                <a:cs typeface="Calibri (MS)"/>
                <a:sym typeface="Calibri (MS)"/>
              </a:rPr>
              <a:t>× Tenure_Months</a:t>
            </a:r>
          </a:p>
          <a:p>
            <a:pPr marL="822964" lvl="2" indent="-274321">
              <a:lnSpc>
                <a:spcPts val="5040"/>
              </a:lnSpc>
              <a:buFont typeface="Arial"/>
              <a:buChar char="⚬"/>
            </a:pPr>
            <a:r>
              <a:rPr lang="en-US" sz="3600" dirty="0">
                <a:solidFill>
                  <a:srgbClr val="F4F4F4"/>
                </a:solidFill>
                <a:latin typeface="Calibri (MS)"/>
                <a:ea typeface="Calibri (MS)"/>
                <a:cs typeface="Calibri (MS)"/>
                <a:sym typeface="Calibri (MS)"/>
              </a:rPr>
              <a:t>Total Interest Paid  =      [Loan Amount ×Tenure ​× Rate of Interest] / 100</a:t>
            </a:r>
          </a:p>
          <a:p>
            <a:pPr marL="822964" lvl="2" indent="-274321">
              <a:lnSpc>
                <a:spcPts val="5040"/>
              </a:lnSpc>
              <a:buFont typeface="Arial"/>
              <a:buChar char="⚬"/>
            </a:pPr>
            <a:r>
              <a:rPr lang="en-US" sz="3600" dirty="0">
                <a:solidFill>
                  <a:srgbClr val="F4F4F4"/>
                </a:solidFill>
                <a:latin typeface="Calibri (MS)"/>
                <a:ea typeface="Calibri (MS)"/>
                <a:cs typeface="Calibri (MS)"/>
                <a:sym typeface="Calibri (MS)"/>
              </a:rPr>
              <a:t>Total Past Due       =       </a:t>
            </a:r>
            <a:r>
              <a:rPr lang="en-US" sz="3600" dirty="0" smtClean="0">
                <a:solidFill>
                  <a:srgbClr val="F4F4F4"/>
                </a:solidFill>
                <a:latin typeface="Calibri (MS)"/>
                <a:ea typeface="Calibri (MS)"/>
                <a:cs typeface="Calibri (MS)"/>
                <a:sym typeface="Calibri (MS)"/>
              </a:rPr>
              <a:t> Times </a:t>
            </a:r>
            <a:r>
              <a:rPr lang="en-US" sz="3600" dirty="0">
                <a:solidFill>
                  <a:srgbClr val="F4F4F4"/>
                </a:solidFill>
                <a:latin typeface="Calibri (MS)"/>
                <a:ea typeface="Calibri (MS)"/>
                <a:cs typeface="Calibri (MS)"/>
                <a:sym typeface="Calibri (MS)"/>
              </a:rPr>
              <a:t>30 + days Past due(6 </a:t>
            </a:r>
            <a:r>
              <a:rPr lang="en-US" sz="3600" dirty="0" err="1">
                <a:solidFill>
                  <a:srgbClr val="F4F4F4"/>
                </a:solidFill>
                <a:latin typeface="Calibri (MS)"/>
                <a:ea typeface="Calibri (MS)"/>
                <a:cs typeface="Calibri (MS)"/>
                <a:sym typeface="Calibri (MS)"/>
              </a:rPr>
              <a:t>mo</a:t>
            </a:r>
            <a:r>
              <a:rPr lang="en-US" sz="3600" dirty="0">
                <a:solidFill>
                  <a:srgbClr val="F4F4F4"/>
                </a:solidFill>
                <a:latin typeface="Calibri (MS)"/>
                <a:ea typeface="Calibri (MS)"/>
                <a:cs typeface="Calibri (MS)"/>
                <a:sym typeface="Calibri (MS)"/>
              </a:rPr>
              <a:t>) + Times 60+ Days Past Due (6 Mo.)​              + Times 90+ Days Past Due (3 Mo.)</a:t>
            </a:r>
          </a:p>
          <a:p>
            <a:pPr marL="822964" lvl="2" indent="-274321">
              <a:lnSpc>
                <a:spcPts val="5040"/>
              </a:lnSpc>
              <a:buFont typeface="Arial"/>
              <a:buChar char="⚬"/>
            </a:pPr>
            <a:r>
              <a:rPr lang="en-US" sz="3600" dirty="0">
                <a:solidFill>
                  <a:srgbClr val="F4F4F4"/>
                </a:solidFill>
                <a:latin typeface="Calibri (MS)"/>
                <a:ea typeface="Calibri (MS)"/>
                <a:cs typeface="Calibri (MS)"/>
                <a:sym typeface="Calibri (MS)"/>
              </a:rPr>
              <a:t>Repayment Risk </a:t>
            </a:r>
            <a:r>
              <a:rPr lang="en-US" sz="3600" dirty="0" smtClean="0">
                <a:solidFill>
                  <a:srgbClr val="F4F4F4"/>
                </a:solidFill>
                <a:latin typeface="Calibri (MS)"/>
                <a:ea typeface="Calibri (MS)"/>
                <a:cs typeface="Calibri (MS)"/>
                <a:sym typeface="Calibri (MS)"/>
              </a:rPr>
              <a:t>Score = (</a:t>
            </a:r>
            <a:r>
              <a:rPr lang="en-US" sz="3600" dirty="0">
                <a:solidFill>
                  <a:srgbClr val="F4F4F4"/>
                </a:solidFill>
                <a:latin typeface="Calibri (MS)"/>
                <a:ea typeface="Calibri (MS)"/>
                <a:cs typeface="Calibri (MS)"/>
                <a:sym typeface="Calibri (MS)"/>
              </a:rPr>
              <a:t>Times 30+ days Past due(6 </a:t>
            </a:r>
            <a:r>
              <a:rPr lang="en-US" sz="3600" dirty="0" err="1">
                <a:solidFill>
                  <a:srgbClr val="F4F4F4"/>
                </a:solidFill>
                <a:latin typeface="Calibri (MS)"/>
                <a:ea typeface="Calibri (MS)"/>
                <a:cs typeface="Calibri (MS)"/>
                <a:sym typeface="Calibri (MS)"/>
              </a:rPr>
              <a:t>mo</a:t>
            </a:r>
            <a:r>
              <a:rPr lang="en-US" sz="3600" dirty="0">
                <a:solidFill>
                  <a:srgbClr val="F4F4F4"/>
                </a:solidFill>
                <a:latin typeface="Calibri (MS)"/>
                <a:ea typeface="Calibri (MS)"/>
                <a:cs typeface="Calibri (MS)"/>
                <a:sym typeface="Calibri (MS)"/>
              </a:rPr>
              <a:t>) * 2) + (Times 60+ Days Past Due (6 Mo.) * 1.5) + (Times 90+ Days Past Due (3 Mo.) * 3) + (Times bounced repaying loan *2)</a:t>
            </a:r>
          </a:p>
          <a:p>
            <a:pPr marL="822964" lvl="2" indent="-274321">
              <a:lnSpc>
                <a:spcPts val="5040"/>
              </a:lnSpc>
              <a:buFont typeface="Arial"/>
              <a:buChar char="⚬"/>
            </a:pPr>
            <a:r>
              <a:rPr lang="en-US" sz="3600" dirty="0">
                <a:solidFill>
                  <a:srgbClr val="F4F4F4"/>
                </a:solidFill>
                <a:latin typeface="Calibri (MS)"/>
                <a:ea typeface="Calibri (MS)"/>
                <a:cs typeface="Calibri (MS)"/>
                <a:sym typeface="Calibri (MS)"/>
              </a:rPr>
              <a:t>Loan Burden              =     </a:t>
            </a:r>
            <a:r>
              <a:rPr lang="en-US" sz="3600" dirty="0" smtClean="0">
                <a:solidFill>
                  <a:srgbClr val="F4F4F4"/>
                </a:solidFill>
                <a:latin typeface="Calibri (MS)"/>
                <a:ea typeface="Calibri (MS)"/>
                <a:cs typeface="Calibri (MS)"/>
                <a:sym typeface="Calibri (MS)"/>
              </a:rPr>
              <a:t>(</a:t>
            </a:r>
            <a:r>
              <a:rPr lang="en-US" sz="3600" dirty="0">
                <a:solidFill>
                  <a:srgbClr val="F4F4F4"/>
                </a:solidFill>
                <a:latin typeface="Calibri (MS)"/>
                <a:ea typeface="Calibri (MS)"/>
                <a:cs typeface="Calibri (MS)"/>
                <a:sym typeface="Calibri (MS)"/>
              </a:rPr>
              <a:t>Loan Amount/Tenure)​ + EMI</a:t>
            </a:r>
          </a:p>
          <a:p>
            <a:pPr marL="822964" lvl="2" indent="-274321">
              <a:lnSpc>
                <a:spcPts val="5040"/>
              </a:lnSpc>
              <a:buFont typeface="Arial"/>
              <a:buChar char="⚬"/>
            </a:pPr>
            <a:r>
              <a:rPr lang="en-US" sz="3600" dirty="0">
                <a:solidFill>
                  <a:srgbClr val="F4F4F4"/>
                </a:solidFill>
                <a:latin typeface="Calibri (MS)"/>
                <a:ea typeface="Calibri (MS)"/>
                <a:cs typeface="Calibri (MS)"/>
                <a:sym typeface="Calibri (MS)"/>
              </a:rPr>
              <a:t>Default Risk Score       </a:t>
            </a:r>
            <a:r>
              <a:rPr lang="en-US" sz="3600" dirty="0" smtClean="0">
                <a:solidFill>
                  <a:srgbClr val="F4F4F4"/>
                </a:solidFill>
                <a:latin typeface="Calibri (MS)"/>
                <a:ea typeface="Calibri (MS)"/>
                <a:cs typeface="Calibri (MS)"/>
                <a:sym typeface="Calibri (MS)"/>
              </a:rPr>
              <a:t>=   [</a:t>
            </a:r>
            <a:r>
              <a:rPr lang="en-US" sz="3600" dirty="0">
                <a:solidFill>
                  <a:srgbClr val="F4F4F4"/>
                </a:solidFill>
                <a:latin typeface="Calibri (MS)"/>
                <a:ea typeface="Calibri (MS)"/>
                <a:cs typeface="Calibri (MS)"/>
                <a:sym typeface="Calibri (MS)"/>
              </a:rPr>
              <a:t>Times 30+ days Past due(6 </a:t>
            </a:r>
            <a:r>
              <a:rPr lang="en-US" sz="3600" dirty="0" err="1">
                <a:solidFill>
                  <a:srgbClr val="F4F4F4"/>
                </a:solidFill>
                <a:latin typeface="Calibri (MS)"/>
                <a:ea typeface="Calibri (MS)"/>
                <a:cs typeface="Calibri (MS)"/>
                <a:sym typeface="Calibri (MS)"/>
              </a:rPr>
              <a:t>mo</a:t>
            </a:r>
            <a:r>
              <a:rPr lang="en-US" sz="3600" dirty="0">
                <a:solidFill>
                  <a:srgbClr val="F4F4F4"/>
                </a:solidFill>
                <a:latin typeface="Calibri (MS)"/>
                <a:ea typeface="Calibri (MS)"/>
                <a:cs typeface="Calibri (MS)"/>
                <a:sym typeface="Calibri (MS)"/>
              </a:rPr>
              <a:t>)  + Times 60+ Days Past Due (6 Mo.) + Times 90+ Days Past Due (3 Mo.) + Times bounced repaying loan ]/4</a:t>
            </a:r>
          </a:p>
          <a:p>
            <a:pPr marL="822964" lvl="2" indent="-274321">
              <a:lnSpc>
                <a:spcPts val="5040"/>
              </a:lnSpc>
              <a:buFont typeface="Arial"/>
              <a:buChar char="⚬"/>
            </a:pPr>
            <a:r>
              <a:rPr lang="en-US" sz="3600" dirty="0">
                <a:solidFill>
                  <a:srgbClr val="F4F4F4"/>
                </a:solidFill>
                <a:latin typeface="Calibri (MS)"/>
                <a:ea typeface="Calibri (MS)"/>
                <a:cs typeface="Calibri (MS)"/>
                <a:sym typeface="Calibri (MS)"/>
              </a:rPr>
              <a:t>Loan_Affordability_Index  =  </a:t>
            </a:r>
            <a:r>
              <a:rPr lang="en-US" sz="3600" dirty="0" smtClean="0">
                <a:solidFill>
                  <a:srgbClr val="F4F4F4"/>
                </a:solidFill>
                <a:latin typeface="Calibri (MS)"/>
                <a:ea typeface="Calibri (MS)"/>
                <a:cs typeface="Calibri (MS)"/>
                <a:sym typeface="Calibri (MS)"/>
              </a:rPr>
              <a:t>[</a:t>
            </a:r>
            <a:r>
              <a:rPr lang="en-US" sz="3600" dirty="0">
                <a:solidFill>
                  <a:srgbClr val="F4F4F4"/>
                </a:solidFill>
                <a:latin typeface="Calibri (MS)"/>
                <a:ea typeface="Calibri (MS)"/>
                <a:cs typeface="Calibri (MS)"/>
                <a:sym typeface="Calibri (MS)"/>
              </a:rPr>
              <a:t>EMI / Rate of Interest]</a:t>
            </a:r>
          </a:p>
        </p:txBody>
      </p:sp>
      <p:sp>
        <p:nvSpPr>
          <p:cNvPr id="9" name="TextBox 9"/>
          <p:cNvSpPr txBox="1"/>
          <p:nvPr/>
        </p:nvSpPr>
        <p:spPr>
          <a:xfrm>
            <a:off x="-228600" y="3252200"/>
            <a:ext cx="16562698" cy="589777"/>
          </a:xfrm>
          <a:prstGeom prst="rect">
            <a:avLst/>
          </a:prstGeom>
        </p:spPr>
        <p:txBody>
          <a:bodyPr wrap="square" lIns="0" tIns="0" rIns="0" bIns="0" rtlCol="0" anchor="t">
            <a:spAutoFit/>
          </a:bodyPr>
          <a:lstStyle/>
          <a:p>
            <a:pPr marL="800105" lvl="2" indent="-266702" algn="ctr">
              <a:lnSpc>
                <a:spcPts val="4900"/>
              </a:lnSpc>
              <a:buFont typeface="Arial"/>
              <a:buChar char="⚬"/>
            </a:pPr>
            <a:endParaRPr lang="en-US" sz="3500" dirty="0">
              <a:solidFill>
                <a:srgbClr val="F4F4F4"/>
              </a:solidFill>
              <a:latin typeface="Calibri (MS)"/>
              <a:ea typeface="Calibri (MS)"/>
              <a:cs typeface="Calibri (MS)"/>
              <a:sym typeface="Calibri (MS)"/>
            </a:endParaRPr>
          </a:p>
        </p:txBody>
      </p:sp>
      <p:sp>
        <p:nvSpPr>
          <p:cNvPr id="10" name="TextBox 10"/>
          <p:cNvSpPr txBox="1"/>
          <p:nvPr/>
        </p:nvSpPr>
        <p:spPr>
          <a:xfrm>
            <a:off x="75009" y="4559931"/>
            <a:ext cx="17989617" cy="612732"/>
          </a:xfrm>
          <a:prstGeom prst="rect">
            <a:avLst/>
          </a:prstGeom>
        </p:spPr>
        <p:txBody>
          <a:bodyPr lIns="0" tIns="0" rIns="0" bIns="0" rtlCol="0" anchor="t">
            <a:spAutoFit/>
          </a:bodyPr>
          <a:lstStyle/>
          <a:p>
            <a:pPr marL="825448" lvl="2" indent="-275149" algn="just">
              <a:lnSpc>
                <a:spcPts val="5055"/>
              </a:lnSpc>
              <a:buFont typeface="Arial"/>
              <a:buChar char="⚬"/>
            </a:pPr>
            <a:endParaRPr lang="en-US" sz="3610" dirty="0">
              <a:solidFill>
                <a:srgbClr val="F4F4F4"/>
              </a:solidFill>
              <a:latin typeface="Calibri (MS)"/>
              <a:ea typeface="Calibri (MS)"/>
              <a:cs typeface="Calibri (MS)"/>
              <a:sym typeface="Calibri (MS)"/>
            </a:endParaRPr>
          </a:p>
        </p:txBody>
      </p:sp>
      <p:sp>
        <p:nvSpPr>
          <p:cNvPr id="12" name="TextBox 12"/>
          <p:cNvSpPr txBox="1"/>
          <p:nvPr/>
        </p:nvSpPr>
        <p:spPr>
          <a:xfrm>
            <a:off x="110490" y="6657102"/>
            <a:ext cx="17900008" cy="602794"/>
          </a:xfrm>
          <a:prstGeom prst="rect">
            <a:avLst/>
          </a:prstGeom>
        </p:spPr>
        <p:txBody>
          <a:bodyPr lIns="0" tIns="0" rIns="0" bIns="0" rtlCol="0" anchor="t">
            <a:spAutoFit/>
          </a:bodyPr>
          <a:lstStyle/>
          <a:p>
            <a:pPr marL="822964" lvl="2" indent="-274321" algn="l">
              <a:lnSpc>
                <a:spcPts val="5040"/>
              </a:lnSpc>
              <a:buFont typeface="Arial"/>
              <a:buChar char="⚬"/>
            </a:pPr>
            <a:endParaRPr lang="en-US" sz="3600" dirty="0">
              <a:solidFill>
                <a:srgbClr val="F4F4F4"/>
              </a:solidFill>
              <a:latin typeface="Calibri (MS)"/>
              <a:ea typeface="Calibri (MS)"/>
              <a:cs typeface="Calibri (MS)"/>
              <a:sym typeface="Calibri (MS)"/>
            </a:endParaRPr>
          </a:p>
        </p:txBody>
      </p:sp>
      <p:sp>
        <p:nvSpPr>
          <p:cNvPr id="14" name="TextBox 14"/>
          <p:cNvSpPr txBox="1"/>
          <p:nvPr/>
        </p:nvSpPr>
        <p:spPr>
          <a:xfrm>
            <a:off x="17522532" y="9451372"/>
            <a:ext cx="542094" cy="624979"/>
          </a:xfrm>
          <a:prstGeom prst="rect">
            <a:avLst/>
          </a:prstGeom>
        </p:spPr>
        <p:txBody>
          <a:bodyPr lIns="0" tIns="0" rIns="0" bIns="0" rtlCol="0" anchor="t">
            <a:spAutoFit/>
          </a:bodyPr>
          <a:lstStyle/>
          <a:p>
            <a:pPr algn="ctr">
              <a:lnSpc>
                <a:spcPts val="5163"/>
              </a:lnSpc>
            </a:pPr>
            <a:r>
              <a:rPr lang="en-US" sz="3687" dirty="0">
                <a:solidFill>
                  <a:srgbClr val="FF7300"/>
                </a:solidFill>
                <a:latin typeface="Calibri (MS) Bold"/>
                <a:ea typeface="Calibri (MS) Bold"/>
                <a:cs typeface="Calibri (MS) Bold"/>
                <a:sym typeface="Calibri (MS) Bold"/>
              </a:rPr>
              <a:t>14</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08292"/>
        </a:solidFill>
        <a:effectLst/>
      </p:bgPr>
    </p:bg>
    <p:spTree>
      <p:nvGrpSpPr>
        <p:cNvPr id="1" name=""/>
        <p:cNvGrpSpPr/>
        <p:nvPr/>
      </p:nvGrpSpPr>
      <p:grpSpPr>
        <a:xfrm>
          <a:off x="0" y="0"/>
          <a:ext cx="0" cy="0"/>
          <a:chOff x="0" y="0"/>
          <a:chExt cx="0" cy="0"/>
        </a:xfrm>
      </p:grpSpPr>
      <p:sp>
        <p:nvSpPr>
          <p:cNvPr id="2" name="Freeform 2"/>
          <p:cNvSpPr/>
          <p:nvPr/>
        </p:nvSpPr>
        <p:spPr>
          <a:xfrm>
            <a:off x="465761" y="-3662627"/>
            <a:ext cx="18520442" cy="18520442"/>
          </a:xfrm>
          <a:custGeom>
            <a:avLst/>
            <a:gdLst/>
            <a:ahLst/>
            <a:cxnLst/>
            <a:rect l="l" t="t" r="r" b="b"/>
            <a:pathLst>
              <a:path w="18520442" h="18520442">
                <a:moveTo>
                  <a:pt x="0" y="0"/>
                </a:moveTo>
                <a:lnTo>
                  <a:pt x="18520442" y="0"/>
                </a:lnTo>
                <a:lnTo>
                  <a:pt x="18520442" y="18520442"/>
                </a:lnTo>
                <a:lnTo>
                  <a:pt x="0" y="1852044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2028562" y="3044894"/>
            <a:ext cx="6102706" cy="5105400"/>
            <a:chOff x="0" y="0"/>
            <a:chExt cx="6490485" cy="8860541"/>
          </a:xfrm>
        </p:grpSpPr>
        <p:sp>
          <p:nvSpPr>
            <p:cNvPr id="4" name="Freeform 4"/>
            <p:cNvSpPr/>
            <p:nvPr/>
          </p:nvSpPr>
          <p:spPr>
            <a:xfrm>
              <a:off x="0" y="0"/>
              <a:ext cx="6490462" cy="8860536"/>
            </a:xfrm>
            <a:custGeom>
              <a:avLst/>
              <a:gdLst/>
              <a:ahLst/>
              <a:cxnLst/>
              <a:rect l="l" t="t" r="r" b="b"/>
              <a:pathLst>
                <a:path w="6490462" h="8860536">
                  <a:moveTo>
                    <a:pt x="0" y="0"/>
                  </a:moveTo>
                  <a:lnTo>
                    <a:pt x="6490462" y="0"/>
                  </a:lnTo>
                  <a:lnTo>
                    <a:pt x="6490462" y="8860536"/>
                  </a:lnTo>
                  <a:lnTo>
                    <a:pt x="0" y="8860536"/>
                  </a:lnTo>
                  <a:lnTo>
                    <a:pt x="0" y="0"/>
                  </a:lnTo>
                  <a:close/>
                </a:path>
              </a:pathLst>
            </a:custGeom>
            <a:blipFill>
              <a:blip r:embed="rId4"/>
              <a:stretch>
                <a:fillRect l="-1364" r="-1365"/>
              </a:stretch>
            </a:blipFill>
          </p:spPr>
        </p:sp>
      </p:grpSp>
      <p:sp>
        <p:nvSpPr>
          <p:cNvPr id="5" name="TextBox 5"/>
          <p:cNvSpPr txBox="1"/>
          <p:nvPr/>
        </p:nvSpPr>
        <p:spPr>
          <a:xfrm>
            <a:off x="3331" y="205958"/>
            <a:ext cx="17798063" cy="967188"/>
          </a:xfrm>
          <a:prstGeom prst="rect">
            <a:avLst/>
          </a:prstGeom>
        </p:spPr>
        <p:txBody>
          <a:bodyPr lIns="0" tIns="0" rIns="0" bIns="0" rtlCol="0" anchor="t">
            <a:spAutoFit/>
          </a:bodyPr>
          <a:lstStyle/>
          <a:p>
            <a:pPr algn="ctr">
              <a:lnSpc>
                <a:spcPts val="8400"/>
              </a:lnSpc>
            </a:pPr>
            <a:r>
              <a:rPr lang="en-US" sz="5400" spc="-383" dirty="0" smtClean="0">
                <a:solidFill>
                  <a:srgbClr val="F4F4F4"/>
                </a:solidFill>
                <a:latin typeface="Aileron Bold"/>
                <a:ea typeface="Aileron Bold"/>
                <a:cs typeface="Aileron Bold"/>
                <a:sym typeface="Aileron Bold"/>
              </a:rPr>
              <a:t>FEATURE  SELECTION</a:t>
            </a:r>
            <a:endParaRPr lang="en-US" sz="5400" spc="-383" dirty="0">
              <a:solidFill>
                <a:srgbClr val="F4F4F4"/>
              </a:solidFill>
              <a:latin typeface="Aileron Bold"/>
              <a:ea typeface="Aileron Bold"/>
              <a:cs typeface="Aileron Bold"/>
              <a:sym typeface="Aileron Bold"/>
            </a:endParaRPr>
          </a:p>
        </p:txBody>
      </p:sp>
      <p:sp>
        <p:nvSpPr>
          <p:cNvPr id="6" name="TextBox 6"/>
          <p:cNvSpPr txBox="1"/>
          <p:nvPr/>
        </p:nvSpPr>
        <p:spPr>
          <a:xfrm>
            <a:off x="2294511" y="1273513"/>
            <a:ext cx="13698977" cy="793872"/>
          </a:xfrm>
          <a:prstGeom prst="rect">
            <a:avLst/>
          </a:prstGeom>
        </p:spPr>
        <p:txBody>
          <a:bodyPr lIns="0" tIns="0" rIns="0" bIns="0" rtlCol="0" anchor="t">
            <a:spAutoFit/>
          </a:bodyPr>
          <a:lstStyle/>
          <a:p>
            <a:pPr algn="ctr">
              <a:lnSpc>
                <a:spcPts val="6578"/>
              </a:lnSpc>
            </a:pPr>
            <a:r>
              <a:rPr lang="en-US" sz="4500" dirty="0">
                <a:solidFill>
                  <a:schemeClr val="accent5">
                    <a:lumMod val="20000"/>
                    <a:lumOff val="80000"/>
                  </a:schemeClr>
                </a:solidFill>
                <a:latin typeface="Calibri (MS) Bold"/>
                <a:ea typeface="Calibri (MS) Bold"/>
                <a:cs typeface="Calibri (MS) Bold"/>
                <a:sym typeface="Calibri (MS) Bold"/>
              </a:rPr>
              <a:t>Tree Method (Extra Tree Classifier)</a:t>
            </a:r>
          </a:p>
        </p:txBody>
      </p:sp>
      <p:sp>
        <p:nvSpPr>
          <p:cNvPr id="7" name="TextBox 7"/>
          <p:cNvSpPr txBox="1"/>
          <p:nvPr/>
        </p:nvSpPr>
        <p:spPr>
          <a:xfrm>
            <a:off x="12653547" y="3905878"/>
            <a:ext cx="4876800" cy="3383427"/>
          </a:xfrm>
          <a:prstGeom prst="rect">
            <a:avLst/>
          </a:prstGeom>
        </p:spPr>
        <p:txBody>
          <a:bodyPr wrap="square" lIns="0" tIns="0" rIns="0" bIns="0" rtlCol="0" anchor="t">
            <a:spAutoFit/>
          </a:bodyPr>
          <a:lstStyle/>
          <a:p>
            <a:pPr algn="ctr">
              <a:lnSpc>
                <a:spcPts val="3834"/>
              </a:lnSpc>
            </a:pPr>
            <a:r>
              <a:rPr lang="en-US" sz="2777" spc="137" dirty="0">
                <a:solidFill>
                  <a:srgbClr val="F4F4F4"/>
                </a:solidFill>
                <a:latin typeface="Calibri (MS)"/>
                <a:ea typeface="Calibri (MS)"/>
                <a:cs typeface="Calibri (MS)"/>
                <a:sym typeface="Calibri (MS)"/>
              </a:rPr>
              <a:t>Used Extra tree Classifier</a:t>
            </a:r>
          </a:p>
          <a:p>
            <a:pPr algn="ctr">
              <a:lnSpc>
                <a:spcPts val="3834"/>
              </a:lnSpc>
            </a:pPr>
            <a:r>
              <a:rPr lang="en-US" sz="2777" spc="137" dirty="0">
                <a:solidFill>
                  <a:srgbClr val="F4F4F4"/>
                </a:solidFill>
                <a:latin typeface="Calibri (MS)"/>
                <a:ea typeface="Calibri (MS)"/>
                <a:cs typeface="Calibri (MS)"/>
                <a:sym typeface="Calibri (MS)"/>
              </a:rPr>
              <a:t>method for feature selection and while predicting Target </a:t>
            </a:r>
          </a:p>
          <a:p>
            <a:pPr algn="ctr">
              <a:lnSpc>
                <a:spcPts val="3834"/>
              </a:lnSpc>
            </a:pPr>
            <a:r>
              <a:rPr lang="en-US" sz="2777" spc="137" dirty="0">
                <a:solidFill>
                  <a:srgbClr val="F4F4F4"/>
                </a:solidFill>
                <a:latin typeface="Calibri (MS)"/>
                <a:ea typeface="Calibri (MS)"/>
                <a:cs typeface="Calibri (MS)"/>
                <a:sym typeface="Calibri (MS)"/>
              </a:rPr>
              <a:t>on selected features using </a:t>
            </a:r>
            <a:r>
              <a:rPr lang="en-US" sz="2777" spc="137" dirty="0">
                <a:solidFill>
                  <a:srgbClr val="9DEB0D"/>
                </a:solidFill>
                <a:latin typeface="Calibri (MS) Bold"/>
                <a:ea typeface="Calibri (MS) Bold"/>
                <a:cs typeface="Calibri (MS) Bold"/>
                <a:sym typeface="Calibri (MS) Bold"/>
              </a:rPr>
              <a:t>Logistic Regression</a:t>
            </a:r>
            <a:r>
              <a:rPr lang="en-US" sz="2777" spc="137" dirty="0">
                <a:solidFill>
                  <a:srgbClr val="F4F4F4"/>
                </a:solidFill>
                <a:latin typeface="Calibri (MS)"/>
                <a:ea typeface="Calibri (MS)"/>
                <a:cs typeface="Calibri (MS)"/>
                <a:sym typeface="Calibri (MS)"/>
              </a:rPr>
              <a:t> provides </a:t>
            </a:r>
            <a:r>
              <a:rPr lang="en-US" sz="2777" spc="137" dirty="0">
                <a:solidFill>
                  <a:srgbClr val="9DEB0D"/>
                </a:solidFill>
                <a:latin typeface="Calibri (MS) Bold"/>
                <a:ea typeface="Calibri (MS) Bold"/>
                <a:cs typeface="Calibri (MS) Bold"/>
                <a:sym typeface="Calibri (MS) Bold"/>
              </a:rPr>
              <a:t>97.7843%</a:t>
            </a:r>
            <a:r>
              <a:rPr lang="en-US" sz="2777" spc="137" dirty="0">
                <a:solidFill>
                  <a:srgbClr val="F4F4F4"/>
                </a:solidFill>
                <a:latin typeface="Calibri (MS)"/>
                <a:ea typeface="Calibri (MS)"/>
                <a:cs typeface="Calibri (MS)"/>
                <a:sym typeface="Calibri (MS)"/>
              </a:rPr>
              <a:t> accuracy. </a:t>
            </a:r>
          </a:p>
          <a:p>
            <a:pPr algn="ctr">
              <a:lnSpc>
                <a:spcPts val="3834"/>
              </a:lnSpc>
            </a:pPr>
            <a:r>
              <a:rPr lang="en-US" sz="2777" spc="137" dirty="0">
                <a:solidFill>
                  <a:srgbClr val="F4F4F4"/>
                </a:solidFill>
                <a:latin typeface="Calibri (MS)"/>
                <a:ea typeface="Calibri (MS)"/>
                <a:cs typeface="Calibri (MS)"/>
                <a:sym typeface="Calibri (MS)"/>
              </a:rPr>
              <a:t>Total features: 9</a:t>
            </a:r>
          </a:p>
        </p:txBody>
      </p:sp>
      <p:sp>
        <p:nvSpPr>
          <p:cNvPr id="8" name="TextBox 8"/>
          <p:cNvSpPr txBox="1"/>
          <p:nvPr/>
        </p:nvSpPr>
        <p:spPr>
          <a:xfrm>
            <a:off x="453729" y="2693576"/>
            <a:ext cx="12295120" cy="5808035"/>
          </a:xfrm>
          <a:prstGeom prst="rect">
            <a:avLst/>
          </a:prstGeom>
        </p:spPr>
        <p:txBody>
          <a:bodyPr lIns="0" tIns="0" rIns="0" bIns="0" rtlCol="0" anchor="t">
            <a:spAutoFit/>
          </a:bodyPr>
          <a:lstStyle/>
          <a:p>
            <a:pPr lvl="1" indent="-457122">
              <a:lnSpc>
                <a:spcPts val="4142"/>
              </a:lnSpc>
              <a:buFont typeface="Arial"/>
              <a:buChar char="⚬"/>
            </a:pPr>
            <a:r>
              <a:rPr lang="en-US" sz="3000" spc="148" dirty="0">
                <a:solidFill>
                  <a:srgbClr val="FFFFFF"/>
                </a:solidFill>
                <a:latin typeface="Calibri (MS)"/>
                <a:ea typeface="Calibri (MS)"/>
                <a:cs typeface="Calibri (MS)"/>
                <a:sym typeface="Calibri (MS)"/>
              </a:rPr>
              <a:t>V3: Number of times bounced in recent 12 months</a:t>
            </a:r>
          </a:p>
          <a:p>
            <a:pPr lvl="1" indent="-457122">
              <a:lnSpc>
                <a:spcPts val="4142"/>
              </a:lnSpc>
              <a:buFont typeface="Arial"/>
              <a:buChar char="⚬"/>
            </a:pPr>
            <a:r>
              <a:rPr lang="en-US" sz="3000" spc="148" dirty="0">
                <a:solidFill>
                  <a:srgbClr val="FFFFFF"/>
                </a:solidFill>
                <a:latin typeface="Calibri (MS)"/>
                <a:ea typeface="Calibri (MS)"/>
                <a:cs typeface="Calibri (MS)"/>
                <a:sym typeface="Calibri (MS)"/>
              </a:rPr>
              <a:t>V9: Dealer codes from where customer has purchased the Two wheeler</a:t>
            </a:r>
          </a:p>
          <a:p>
            <a:pPr lvl="1" indent="-457122">
              <a:lnSpc>
                <a:spcPts val="4142"/>
              </a:lnSpc>
              <a:buFont typeface="Arial"/>
              <a:buChar char="⚬"/>
            </a:pPr>
            <a:r>
              <a:rPr lang="en-US" sz="3000" spc="148" dirty="0">
                <a:solidFill>
                  <a:srgbClr val="FFFFFF"/>
                </a:solidFill>
                <a:latin typeface="Calibri (MS)"/>
                <a:ea typeface="Calibri (MS)"/>
                <a:cs typeface="Calibri (MS)"/>
                <a:sym typeface="Calibri (MS)"/>
              </a:rPr>
              <a:t>V17: Age at which customer has taken the loan</a:t>
            </a:r>
          </a:p>
          <a:p>
            <a:pPr lvl="1" indent="-457122">
              <a:lnSpc>
                <a:spcPts val="4142"/>
              </a:lnSpc>
              <a:buFont typeface="Arial"/>
              <a:buChar char="⚬"/>
            </a:pPr>
            <a:r>
              <a:rPr lang="en-US" sz="3000" spc="148" dirty="0">
                <a:solidFill>
                  <a:srgbClr val="FFFFFF"/>
                </a:solidFill>
                <a:latin typeface="Calibri (MS)"/>
                <a:ea typeface="Calibri (MS)"/>
                <a:cs typeface="Calibri (MS)"/>
                <a:sym typeface="Calibri (MS)"/>
              </a:rPr>
              <a:t>V19: Number of secured loans</a:t>
            </a:r>
          </a:p>
          <a:p>
            <a:pPr lvl="1" indent="-457122">
              <a:lnSpc>
                <a:spcPts val="4142"/>
              </a:lnSpc>
              <a:buFont typeface="Arial"/>
              <a:buChar char="⚬"/>
            </a:pPr>
            <a:r>
              <a:rPr lang="en-US" sz="3000" spc="148" dirty="0">
                <a:solidFill>
                  <a:srgbClr val="FFFFFF"/>
                </a:solidFill>
                <a:latin typeface="Calibri (MS)"/>
                <a:ea typeface="Calibri (MS)"/>
                <a:cs typeface="Calibri (MS)"/>
                <a:sym typeface="Calibri (MS)"/>
              </a:rPr>
              <a:t>V20: Number of unsecured loans</a:t>
            </a:r>
          </a:p>
          <a:p>
            <a:pPr lvl="1" indent="-457122">
              <a:lnSpc>
                <a:spcPts val="4141"/>
              </a:lnSpc>
              <a:buFont typeface="Arial"/>
              <a:buChar char="⚬"/>
            </a:pPr>
            <a:r>
              <a:rPr lang="en-US" sz="3000" spc="146" dirty="0" err="1">
                <a:solidFill>
                  <a:srgbClr val="FFFFFF"/>
                </a:solidFill>
                <a:latin typeface="Calibri (MS)"/>
                <a:ea typeface="Calibri (MS)"/>
                <a:cs typeface="Calibri (MS)"/>
                <a:sym typeface="Calibri (MS)"/>
              </a:rPr>
              <a:t>Total_Interest_Paid</a:t>
            </a:r>
            <a:r>
              <a:rPr lang="en-US" sz="3000" spc="146" dirty="0">
                <a:solidFill>
                  <a:srgbClr val="FFFFFF"/>
                </a:solidFill>
                <a:latin typeface="Calibri (MS)"/>
                <a:ea typeface="Calibri (MS)"/>
                <a:cs typeface="Calibri (MS)"/>
                <a:sym typeface="Calibri (MS)"/>
              </a:rPr>
              <a:t>: Total interest paid on the loan</a:t>
            </a:r>
          </a:p>
          <a:p>
            <a:pPr lvl="1" indent="-457122">
              <a:lnSpc>
                <a:spcPts val="4142"/>
              </a:lnSpc>
              <a:buFont typeface="Arial"/>
              <a:buChar char="⚬"/>
            </a:pPr>
            <a:r>
              <a:rPr lang="en-US" sz="3000" spc="148" dirty="0" err="1">
                <a:solidFill>
                  <a:srgbClr val="FFFFFF"/>
                </a:solidFill>
                <a:latin typeface="Calibri (MS)"/>
                <a:ea typeface="Calibri (MS)"/>
                <a:cs typeface="Calibri (MS)"/>
                <a:sym typeface="Calibri (MS)"/>
              </a:rPr>
              <a:t>Total_Past_Due</a:t>
            </a:r>
            <a:r>
              <a:rPr lang="en-US" sz="3000" spc="148" dirty="0">
                <a:solidFill>
                  <a:srgbClr val="FFFFFF"/>
                </a:solidFill>
                <a:latin typeface="Calibri (MS)"/>
                <a:ea typeface="Calibri (MS)"/>
                <a:cs typeface="Calibri (MS)"/>
                <a:sym typeface="Calibri (MS)"/>
              </a:rPr>
              <a:t>: Total past due</a:t>
            </a:r>
          </a:p>
          <a:p>
            <a:pPr lvl="1" indent="-457122">
              <a:lnSpc>
                <a:spcPts val="4142"/>
              </a:lnSpc>
              <a:buFont typeface="Arial"/>
              <a:buChar char="⚬"/>
            </a:pPr>
            <a:r>
              <a:rPr lang="en-US" sz="3000" spc="148" dirty="0" err="1">
                <a:solidFill>
                  <a:srgbClr val="FFFFFF"/>
                </a:solidFill>
                <a:latin typeface="Calibri (MS)"/>
                <a:ea typeface="Calibri (MS)"/>
                <a:cs typeface="Calibri (MS)"/>
                <a:sym typeface="Calibri (MS)"/>
              </a:rPr>
              <a:t>LoanBurden</a:t>
            </a:r>
            <a:r>
              <a:rPr lang="en-US" sz="3000" spc="148" dirty="0">
                <a:solidFill>
                  <a:srgbClr val="FFFFFF"/>
                </a:solidFill>
                <a:latin typeface="Calibri (MS)"/>
                <a:ea typeface="Calibri (MS)"/>
                <a:cs typeface="Calibri (MS)"/>
                <a:sym typeface="Calibri (MS)"/>
              </a:rPr>
              <a:t>: Monthly Loan burden</a:t>
            </a:r>
          </a:p>
          <a:p>
            <a:pPr lvl="1" indent="-457122">
              <a:lnSpc>
                <a:spcPts val="4142"/>
              </a:lnSpc>
              <a:buFont typeface="Arial"/>
              <a:buChar char="⚬"/>
            </a:pPr>
            <a:r>
              <a:rPr lang="en-US" sz="3000" spc="148" dirty="0" err="1">
                <a:solidFill>
                  <a:srgbClr val="FFFFFF"/>
                </a:solidFill>
                <a:latin typeface="Calibri (MS)"/>
                <a:ea typeface="Calibri (MS)"/>
                <a:cs typeface="Calibri (MS)"/>
                <a:sym typeface="Calibri (MS)"/>
              </a:rPr>
              <a:t>Loan_Affordability_Index</a:t>
            </a:r>
            <a:r>
              <a:rPr lang="en-US" sz="3000" spc="148" dirty="0">
                <a:solidFill>
                  <a:srgbClr val="FFFFFF"/>
                </a:solidFill>
                <a:latin typeface="Calibri (MS)"/>
                <a:ea typeface="Calibri (MS)"/>
                <a:cs typeface="Calibri (MS)"/>
                <a:sym typeface="Calibri (MS)"/>
              </a:rPr>
              <a:t>: Loan affordability index (</a:t>
            </a:r>
            <a:r>
              <a:rPr lang="en-US" sz="3000" spc="148" dirty="0" smtClean="0">
                <a:solidFill>
                  <a:srgbClr val="FFFFFF"/>
                </a:solidFill>
                <a:latin typeface="Calibri (MS)"/>
                <a:ea typeface="Calibri (MS)"/>
                <a:cs typeface="Calibri (MS)"/>
                <a:sym typeface="Calibri (MS)"/>
              </a:rPr>
              <a:t>calculated </a:t>
            </a:r>
          </a:p>
          <a:p>
            <a:pPr marL="78" lvl="1">
              <a:lnSpc>
                <a:spcPts val="4142"/>
              </a:lnSpc>
            </a:pPr>
            <a:r>
              <a:rPr lang="en-US" sz="3000" spc="148" dirty="0" smtClean="0">
                <a:solidFill>
                  <a:srgbClr val="FFFFFF"/>
                </a:solidFill>
                <a:latin typeface="Calibri (MS)"/>
                <a:ea typeface="Calibri (MS)"/>
                <a:cs typeface="Calibri (MS)"/>
                <a:sym typeface="Calibri (MS)"/>
              </a:rPr>
              <a:t>    as </a:t>
            </a:r>
            <a:r>
              <a:rPr lang="en-US" sz="3000" spc="148" dirty="0">
                <a:solidFill>
                  <a:srgbClr val="FFFFFF"/>
                </a:solidFill>
                <a:latin typeface="Calibri (MS)"/>
                <a:ea typeface="Calibri (MS)"/>
                <a:cs typeface="Calibri (MS)"/>
                <a:sym typeface="Calibri (MS)"/>
              </a:rPr>
              <a:t>EMI / Interest Rate)</a:t>
            </a:r>
          </a:p>
        </p:txBody>
      </p:sp>
      <p:sp>
        <p:nvSpPr>
          <p:cNvPr id="9" name="TextBox 9"/>
          <p:cNvSpPr txBox="1"/>
          <p:nvPr/>
        </p:nvSpPr>
        <p:spPr>
          <a:xfrm>
            <a:off x="17259300" y="9477076"/>
            <a:ext cx="542094" cy="624979"/>
          </a:xfrm>
          <a:prstGeom prst="rect">
            <a:avLst/>
          </a:prstGeom>
        </p:spPr>
        <p:txBody>
          <a:bodyPr lIns="0" tIns="0" rIns="0" bIns="0" rtlCol="0" anchor="t">
            <a:spAutoFit/>
          </a:bodyPr>
          <a:lstStyle/>
          <a:p>
            <a:pPr algn="ctr">
              <a:lnSpc>
                <a:spcPts val="5163"/>
              </a:lnSpc>
            </a:pPr>
            <a:r>
              <a:rPr lang="en-US" sz="3687" dirty="0">
                <a:solidFill>
                  <a:srgbClr val="FF7300"/>
                </a:solidFill>
                <a:latin typeface="Calibri (MS) Bold"/>
                <a:ea typeface="Calibri (MS) Bold"/>
                <a:cs typeface="Calibri (MS) Bold"/>
                <a:sym typeface="Calibri (MS) Bold"/>
              </a:rPr>
              <a:t>15</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C8CCB"/>
        </a:solidFill>
        <a:effectLst/>
      </p:bgPr>
    </p:bg>
    <p:spTree>
      <p:nvGrpSpPr>
        <p:cNvPr id="1" name=""/>
        <p:cNvGrpSpPr/>
        <p:nvPr/>
      </p:nvGrpSpPr>
      <p:grpSpPr>
        <a:xfrm>
          <a:off x="0" y="0"/>
          <a:ext cx="0" cy="0"/>
          <a:chOff x="0" y="0"/>
          <a:chExt cx="0" cy="0"/>
        </a:xfrm>
      </p:grpSpPr>
      <p:grpSp>
        <p:nvGrpSpPr>
          <p:cNvPr id="2" name="Group 2"/>
          <p:cNvGrpSpPr/>
          <p:nvPr/>
        </p:nvGrpSpPr>
        <p:grpSpPr>
          <a:xfrm>
            <a:off x="0" y="5997811"/>
            <a:ext cx="18134283" cy="4289189"/>
            <a:chOff x="-1" y="0"/>
            <a:chExt cx="25117425" cy="5718919"/>
          </a:xfrm>
        </p:grpSpPr>
        <p:sp>
          <p:nvSpPr>
            <p:cNvPr id="3" name="Freeform 3"/>
            <p:cNvSpPr/>
            <p:nvPr/>
          </p:nvSpPr>
          <p:spPr>
            <a:xfrm flipH="1">
              <a:off x="-1" y="0"/>
              <a:ext cx="25117425" cy="5718919"/>
            </a:xfrm>
            <a:custGeom>
              <a:avLst/>
              <a:gdLst/>
              <a:ahLst/>
              <a:cxnLst/>
              <a:rect l="l" t="t" r="r" b="b"/>
              <a:pathLst>
                <a:path w="25117425" h="6249289">
                  <a:moveTo>
                    <a:pt x="25117425" y="0"/>
                  </a:moveTo>
                  <a:lnTo>
                    <a:pt x="0" y="0"/>
                  </a:lnTo>
                  <a:lnTo>
                    <a:pt x="0" y="6249289"/>
                  </a:lnTo>
                  <a:lnTo>
                    <a:pt x="25117425" y="6249289"/>
                  </a:lnTo>
                  <a:lnTo>
                    <a:pt x="25117425" y="0"/>
                  </a:lnTo>
                  <a:close/>
                </a:path>
              </a:pathLst>
            </a:custGeom>
            <a:blipFill>
              <a:blip r:embed="rId2"/>
              <a:stretch>
                <a:fillRect t="-23407" b="-23407"/>
              </a:stretch>
            </a:blipFill>
          </p:spPr>
        </p:sp>
      </p:grpSp>
      <p:sp>
        <p:nvSpPr>
          <p:cNvPr id="7" name="Freeform 7"/>
          <p:cNvSpPr/>
          <p:nvPr/>
        </p:nvSpPr>
        <p:spPr>
          <a:xfrm>
            <a:off x="11644024" y="9632701"/>
            <a:ext cx="1291885" cy="366426"/>
          </a:xfrm>
          <a:custGeom>
            <a:avLst/>
            <a:gdLst/>
            <a:ahLst/>
            <a:cxnLst/>
            <a:rect l="l" t="t" r="r" b="b"/>
            <a:pathLst>
              <a:path w="1291885" h="366426">
                <a:moveTo>
                  <a:pt x="0" y="0"/>
                </a:moveTo>
                <a:lnTo>
                  <a:pt x="1291885" y="0"/>
                </a:lnTo>
                <a:lnTo>
                  <a:pt x="1291885" y="366426"/>
                </a:lnTo>
                <a:lnTo>
                  <a:pt x="0" y="366426"/>
                </a:lnTo>
                <a:lnTo>
                  <a:pt x="0" y="0"/>
                </a:lnTo>
                <a:close/>
              </a:path>
            </a:pathLst>
          </a:custGeom>
          <a:blipFill>
            <a:blip r:embed="rId3">
              <a:extLst>
                <a:ext uri="{96DAC541-7B7A-43D3-8B79-37D633B846F1}">
                  <asvg:svgBlip xmlns:asvg="http://schemas.microsoft.com/office/drawing/2016/SVG/main" xmlns="" r:embed="rId4"/>
                </a:ext>
              </a:extLst>
            </a:blip>
            <a:stretch>
              <a:fillRect l="-181" r="-181"/>
            </a:stretch>
          </a:blipFill>
        </p:spPr>
      </p:sp>
      <p:sp>
        <p:nvSpPr>
          <p:cNvPr id="10" name="Freeform 10"/>
          <p:cNvSpPr/>
          <p:nvPr/>
        </p:nvSpPr>
        <p:spPr>
          <a:xfrm>
            <a:off x="13884499" y="8605250"/>
            <a:ext cx="4403501" cy="1681750"/>
          </a:xfrm>
          <a:custGeom>
            <a:avLst/>
            <a:gdLst/>
            <a:ahLst/>
            <a:cxnLst/>
            <a:rect l="l" t="t" r="r" b="b"/>
            <a:pathLst>
              <a:path w="4403501" h="1681750">
                <a:moveTo>
                  <a:pt x="0" y="0"/>
                </a:moveTo>
                <a:lnTo>
                  <a:pt x="4403501" y="0"/>
                </a:lnTo>
                <a:lnTo>
                  <a:pt x="4403501" y="1681750"/>
                </a:lnTo>
                <a:lnTo>
                  <a:pt x="0" y="1681750"/>
                </a:lnTo>
                <a:lnTo>
                  <a:pt x="0" y="0"/>
                </a:lnTo>
                <a:close/>
              </a:path>
            </a:pathLst>
          </a:custGeom>
          <a:blipFill>
            <a:blip r:embed="rId5">
              <a:extLst>
                <a:ext uri="{96DAC541-7B7A-43D3-8B79-37D633B846F1}">
                  <asvg:svgBlip xmlns:asvg="http://schemas.microsoft.com/office/drawing/2016/SVG/main" xmlns="" r:embed="rId6"/>
                </a:ext>
              </a:extLst>
            </a:blip>
            <a:stretch>
              <a:fillRect t="-46988" b="-46988"/>
            </a:stretch>
          </a:blipFill>
        </p:spPr>
      </p:sp>
      <p:sp>
        <p:nvSpPr>
          <p:cNvPr id="14" name="TextBox 14"/>
          <p:cNvSpPr txBox="1"/>
          <p:nvPr/>
        </p:nvSpPr>
        <p:spPr>
          <a:xfrm>
            <a:off x="222866" y="868349"/>
            <a:ext cx="17877712" cy="718145"/>
          </a:xfrm>
          <a:prstGeom prst="rect">
            <a:avLst/>
          </a:prstGeom>
        </p:spPr>
        <p:txBody>
          <a:bodyPr lIns="0" tIns="0" rIns="0" bIns="0" rtlCol="0" anchor="t">
            <a:spAutoFit/>
          </a:bodyPr>
          <a:lstStyle/>
          <a:p>
            <a:pPr algn="ctr">
              <a:lnSpc>
                <a:spcPts val="5640"/>
              </a:lnSpc>
            </a:pPr>
            <a:r>
              <a:rPr lang="en-US" sz="5400" dirty="0">
                <a:solidFill>
                  <a:srgbClr val="FFFFFF"/>
                </a:solidFill>
                <a:latin typeface="Aileron Bold"/>
                <a:ea typeface="Aileron Bold"/>
                <a:cs typeface="Aileron Bold"/>
                <a:sym typeface="Aileron Bold"/>
              </a:rPr>
              <a:t>FINAL MODEL EVALUATION METRICS (SMOTE)</a:t>
            </a:r>
          </a:p>
        </p:txBody>
      </p:sp>
      <p:sp>
        <p:nvSpPr>
          <p:cNvPr id="15" name="TextBox 15"/>
          <p:cNvSpPr txBox="1"/>
          <p:nvPr/>
        </p:nvSpPr>
        <p:spPr>
          <a:xfrm>
            <a:off x="17259300" y="9549632"/>
            <a:ext cx="542094" cy="624979"/>
          </a:xfrm>
          <a:prstGeom prst="rect">
            <a:avLst/>
          </a:prstGeom>
        </p:spPr>
        <p:txBody>
          <a:bodyPr lIns="0" tIns="0" rIns="0" bIns="0" rtlCol="0" anchor="t">
            <a:spAutoFit/>
          </a:bodyPr>
          <a:lstStyle/>
          <a:p>
            <a:pPr algn="ctr">
              <a:lnSpc>
                <a:spcPts val="5163"/>
              </a:lnSpc>
            </a:pPr>
            <a:r>
              <a:rPr lang="en-US" sz="3687" dirty="0">
                <a:solidFill>
                  <a:srgbClr val="040506"/>
                </a:solidFill>
                <a:latin typeface="Calibri (MS) Bold"/>
                <a:ea typeface="Calibri (MS) Bold"/>
                <a:cs typeface="Calibri (MS) Bold"/>
                <a:sym typeface="Calibri (MS) Bold"/>
              </a:rPr>
              <a:t>16</a:t>
            </a:r>
          </a:p>
        </p:txBody>
      </p:sp>
      <p:pic>
        <p:nvPicPr>
          <p:cNvPr id="5" name="Picture 4">
            <a:extLst>
              <a:ext uri="{FF2B5EF4-FFF2-40B4-BE49-F238E27FC236}">
                <a16:creationId xmlns:a16="http://schemas.microsoft.com/office/drawing/2014/main" xmlns="" id="{52DAE855-FC70-F6CF-AA7D-4BB0A1AE5EBA}"/>
              </a:ext>
            </a:extLst>
          </p:cNvPr>
          <p:cNvPicPr>
            <a:picLocks noChangeAspect="1"/>
          </p:cNvPicPr>
          <p:nvPr/>
        </p:nvPicPr>
        <p:blipFill>
          <a:blip r:embed="rId7"/>
          <a:stretch>
            <a:fillRect/>
          </a:stretch>
        </p:blipFill>
        <p:spPr>
          <a:xfrm>
            <a:off x="281386" y="1815385"/>
            <a:ext cx="17760672" cy="7817316"/>
          </a:xfrm>
          <a:prstGeom prst="roundRect">
            <a:avLst>
              <a:gd name="adj" fmla="val 8594"/>
            </a:avLst>
          </a:prstGeom>
          <a:solidFill>
            <a:srgbClr val="FFFFFF">
              <a:shade val="85000"/>
            </a:srgbClr>
          </a:solidFill>
          <a:ln>
            <a:noFill/>
          </a:ln>
          <a:effectLst>
            <a:glow rad="647700">
              <a:schemeClr val="accent1">
                <a:alpha val="40000"/>
              </a:schemeClr>
            </a:glow>
            <a:reflection blurRad="12700" stA="0" endPos="28000" dist="5000" dir="5400000" sy="-100000" algn="bl" rotWithShape="0"/>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D8BBA"/>
        </a:solidFill>
        <a:effectLst/>
      </p:bgPr>
    </p:bg>
    <p:spTree>
      <p:nvGrpSpPr>
        <p:cNvPr id="1" name=""/>
        <p:cNvGrpSpPr/>
        <p:nvPr/>
      </p:nvGrpSpPr>
      <p:grpSpPr>
        <a:xfrm>
          <a:off x="0" y="0"/>
          <a:ext cx="0" cy="0"/>
          <a:chOff x="0" y="0"/>
          <a:chExt cx="0" cy="0"/>
        </a:xfrm>
      </p:grpSpPr>
      <p:grpSp>
        <p:nvGrpSpPr>
          <p:cNvPr id="2" name="Group 2"/>
          <p:cNvGrpSpPr/>
          <p:nvPr/>
        </p:nvGrpSpPr>
        <p:grpSpPr>
          <a:xfrm>
            <a:off x="-275053" y="5997811"/>
            <a:ext cx="18838106" cy="4686974"/>
            <a:chOff x="0" y="0"/>
            <a:chExt cx="25117475" cy="6249299"/>
          </a:xfrm>
        </p:grpSpPr>
        <p:sp>
          <p:nvSpPr>
            <p:cNvPr id="3" name="Freeform 3"/>
            <p:cNvSpPr/>
            <p:nvPr/>
          </p:nvSpPr>
          <p:spPr>
            <a:xfrm flipH="1">
              <a:off x="0" y="0"/>
              <a:ext cx="25117425" cy="6249289"/>
            </a:xfrm>
            <a:custGeom>
              <a:avLst/>
              <a:gdLst/>
              <a:ahLst/>
              <a:cxnLst/>
              <a:rect l="l" t="t" r="r" b="b"/>
              <a:pathLst>
                <a:path w="25117425" h="6249289">
                  <a:moveTo>
                    <a:pt x="25117425" y="0"/>
                  </a:moveTo>
                  <a:lnTo>
                    <a:pt x="0" y="0"/>
                  </a:lnTo>
                  <a:lnTo>
                    <a:pt x="0" y="6249289"/>
                  </a:lnTo>
                  <a:lnTo>
                    <a:pt x="25117425" y="6249289"/>
                  </a:lnTo>
                  <a:lnTo>
                    <a:pt x="25117425" y="0"/>
                  </a:lnTo>
                  <a:close/>
                </a:path>
              </a:pathLst>
            </a:custGeom>
            <a:blipFill>
              <a:blip r:embed="rId2"/>
              <a:stretch>
                <a:fillRect t="-23407" b="-23407"/>
              </a:stretch>
            </a:blipFill>
          </p:spPr>
        </p:sp>
      </p:grpSp>
      <p:sp>
        <p:nvSpPr>
          <p:cNvPr id="9" name="Freeform 9"/>
          <p:cNvSpPr/>
          <p:nvPr/>
        </p:nvSpPr>
        <p:spPr>
          <a:xfrm>
            <a:off x="13884499" y="8605250"/>
            <a:ext cx="4403501" cy="1681750"/>
          </a:xfrm>
          <a:custGeom>
            <a:avLst/>
            <a:gdLst/>
            <a:ahLst/>
            <a:cxnLst/>
            <a:rect l="l" t="t" r="r" b="b"/>
            <a:pathLst>
              <a:path w="4403501" h="1681750">
                <a:moveTo>
                  <a:pt x="0" y="0"/>
                </a:moveTo>
                <a:lnTo>
                  <a:pt x="4403501" y="0"/>
                </a:lnTo>
                <a:lnTo>
                  <a:pt x="4403501" y="1681750"/>
                </a:lnTo>
                <a:lnTo>
                  <a:pt x="0" y="1681750"/>
                </a:lnTo>
                <a:lnTo>
                  <a:pt x="0" y="0"/>
                </a:lnTo>
                <a:close/>
              </a:path>
            </a:pathLst>
          </a:custGeom>
          <a:blipFill>
            <a:blip r:embed="rId3">
              <a:extLst>
                <a:ext uri="{96DAC541-7B7A-43D3-8B79-37D633B846F1}">
                  <asvg:svgBlip xmlns:asvg="http://schemas.microsoft.com/office/drawing/2016/SVG/main" xmlns="" r:embed="rId4"/>
                </a:ext>
              </a:extLst>
            </a:blip>
            <a:stretch>
              <a:fillRect t="-46988" b="-46988"/>
            </a:stretch>
          </a:blipFill>
        </p:spPr>
      </p:sp>
      <p:graphicFrame>
        <p:nvGraphicFramePr>
          <p:cNvPr id="11" name="Table 11"/>
          <p:cNvGraphicFramePr>
            <a:graphicFrameLocks noGrp="1"/>
          </p:cNvGraphicFramePr>
          <p:nvPr/>
        </p:nvGraphicFramePr>
        <p:xfrm>
          <a:off x="165073" y="3121597"/>
          <a:ext cx="9779000" cy="7084118"/>
        </p:xfrm>
        <a:graphic>
          <a:graphicData uri="http://schemas.openxmlformats.org/drawingml/2006/table">
            <a:tbl>
              <a:tblPr/>
              <a:tblGrid>
                <a:gridCol w="3669169">
                  <a:extLst>
                    <a:ext uri="{9D8B030D-6E8A-4147-A177-3AD203B41FA5}">
                      <a16:colId xmlns:a16="http://schemas.microsoft.com/office/drawing/2014/main" xmlns="" val="20000"/>
                    </a:ext>
                  </a:extLst>
                </a:gridCol>
                <a:gridCol w="1691787">
                  <a:extLst>
                    <a:ext uri="{9D8B030D-6E8A-4147-A177-3AD203B41FA5}">
                      <a16:colId xmlns:a16="http://schemas.microsoft.com/office/drawing/2014/main" xmlns="" val="20001"/>
                    </a:ext>
                  </a:extLst>
                </a:gridCol>
                <a:gridCol w="1663503">
                  <a:extLst>
                    <a:ext uri="{9D8B030D-6E8A-4147-A177-3AD203B41FA5}">
                      <a16:colId xmlns:a16="http://schemas.microsoft.com/office/drawing/2014/main" xmlns="" val="20002"/>
                    </a:ext>
                  </a:extLst>
                </a:gridCol>
                <a:gridCol w="1174406">
                  <a:extLst>
                    <a:ext uri="{9D8B030D-6E8A-4147-A177-3AD203B41FA5}">
                      <a16:colId xmlns:a16="http://schemas.microsoft.com/office/drawing/2014/main" xmlns="" val="20003"/>
                    </a:ext>
                  </a:extLst>
                </a:gridCol>
                <a:gridCol w="1580135">
                  <a:extLst>
                    <a:ext uri="{9D8B030D-6E8A-4147-A177-3AD203B41FA5}">
                      <a16:colId xmlns:a16="http://schemas.microsoft.com/office/drawing/2014/main" xmlns="" val="20004"/>
                    </a:ext>
                  </a:extLst>
                </a:gridCol>
              </a:tblGrid>
              <a:tr h="1037732">
                <a:tc>
                  <a:txBody>
                    <a:bodyPr/>
                    <a:lstStyle/>
                    <a:p>
                      <a:pPr algn="ctr">
                        <a:lnSpc>
                          <a:spcPts val="3639"/>
                        </a:lnSpc>
                        <a:defRPr/>
                      </a:pPr>
                      <a:r>
                        <a:rPr lang="en-US" sz="2599">
                          <a:solidFill>
                            <a:srgbClr val="F4F4F4"/>
                          </a:solidFill>
                          <a:latin typeface="Calibri (MS) Bold"/>
                          <a:ea typeface="Calibri (MS) Bold"/>
                          <a:cs typeface="Calibri (MS) Bold"/>
                          <a:sym typeface="Calibri (MS) Bold"/>
                        </a:rPr>
                        <a:t>Model</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F4F4F4"/>
                          </a:solidFill>
                          <a:latin typeface="Calibri (MS) Bold"/>
                          <a:ea typeface="Calibri (MS) Bold"/>
                          <a:cs typeface="Calibri (MS) Bold"/>
                          <a:sym typeface="Calibri (MS) Bold"/>
                        </a:rPr>
                        <a:t>Accuracy</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F4F4F4"/>
                          </a:solidFill>
                          <a:latin typeface="Calibri (MS) Bold"/>
                          <a:ea typeface="Calibri (MS) Bold"/>
                          <a:cs typeface="Calibri (MS) Bold"/>
                          <a:sym typeface="Calibri (MS) Bold"/>
                        </a:rPr>
                        <a:t>Precision</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F4F4F4"/>
                          </a:solidFill>
                          <a:latin typeface="Calibri (MS) Bold"/>
                          <a:ea typeface="Calibri (MS) Bold"/>
                          <a:cs typeface="Calibri (MS) Bold"/>
                          <a:sym typeface="Calibri (MS) Bold"/>
                        </a:rPr>
                        <a:t>Recall</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F4F4F4"/>
                          </a:solidFill>
                          <a:latin typeface="Calibri (MS) Bold"/>
                          <a:ea typeface="Calibri (MS) Bold"/>
                          <a:cs typeface="Calibri (MS) Bold"/>
                          <a:sym typeface="Calibri (MS) Bold"/>
                        </a:rPr>
                        <a:t>F1 Score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630345">
                <a:tc>
                  <a:txBody>
                    <a:bodyPr/>
                    <a:lstStyle/>
                    <a:p>
                      <a:pPr algn="ctr">
                        <a:lnSpc>
                          <a:spcPts val="3219"/>
                        </a:lnSpc>
                        <a:defRPr/>
                      </a:pPr>
                      <a:r>
                        <a:rPr lang="en-US" sz="2299">
                          <a:solidFill>
                            <a:srgbClr val="F4F4F4"/>
                          </a:solidFill>
                          <a:latin typeface="Calibri (MS) Bold"/>
                          <a:ea typeface="Calibri (MS) Bold"/>
                          <a:cs typeface="Calibri (MS) Bold"/>
                          <a:sym typeface="Calibri (MS) Bold"/>
                        </a:rPr>
                        <a:t>KNeighborsClassifier</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F4F4F4"/>
                          </a:solidFill>
                          <a:latin typeface="Calibri (MS) Bold"/>
                          <a:ea typeface="Calibri (MS) Bold"/>
                          <a:cs typeface="Calibri (MS) Bold"/>
                          <a:sym typeface="Calibri (MS) Bold"/>
                        </a:rPr>
                        <a:t>0.95</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F4F4F4"/>
                          </a:solidFill>
                          <a:latin typeface="Calibri (MS) Bold"/>
                          <a:ea typeface="Calibri (MS) Bold"/>
                          <a:cs typeface="Calibri (MS) Bold"/>
                          <a:sym typeface="Calibri (MS) Bold"/>
                        </a:rPr>
                        <a:t>0.91</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F4F4F4"/>
                          </a:solidFill>
                          <a:latin typeface="Calibri (MS) Bold"/>
                          <a:ea typeface="Calibri (MS) Bold"/>
                          <a:cs typeface="Calibri (MS) Bold"/>
                          <a:sym typeface="Calibri (MS) Bold"/>
                        </a:rPr>
                        <a:t>1.00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F4F4F4"/>
                          </a:solidFill>
                          <a:latin typeface="Calibri (MS) Bold"/>
                          <a:ea typeface="Calibri (MS) Bold"/>
                          <a:cs typeface="Calibri (MS) Bold"/>
                          <a:sym typeface="Calibri (MS) Bold"/>
                        </a:rPr>
                        <a:t>0.95</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964887">
                <a:tc>
                  <a:txBody>
                    <a:bodyPr/>
                    <a:lstStyle/>
                    <a:p>
                      <a:pPr algn="ctr">
                        <a:lnSpc>
                          <a:spcPts val="3219"/>
                        </a:lnSpc>
                        <a:defRPr/>
                      </a:pPr>
                      <a:r>
                        <a:rPr lang="en-US" sz="2299">
                          <a:solidFill>
                            <a:srgbClr val="F4F4F4"/>
                          </a:solidFill>
                          <a:latin typeface="Calibri (MS) Bold"/>
                          <a:ea typeface="Calibri (MS) Bold"/>
                          <a:cs typeface="Calibri (MS) Bold"/>
                          <a:sym typeface="Calibri (MS) Bold"/>
                        </a:rPr>
                        <a:t>DecisionTreeClassifier</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F4F4F4"/>
                          </a:solidFill>
                          <a:latin typeface="Calibri (MS) Bold"/>
                          <a:ea typeface="Calibri (MS) Bold"/>
                          <a:cs typeface="Calibri (MS) Bold"/>
                          <a:sym typeface="Calibri (MS) Bold"/>
                        </a:rPr>
                        <a:t>1.00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F4F4F4"/>
                          </a:solidFill>
                          <a:latin typeface="Calibri (MS) Bold"/>
                          <a:ea typeface="Calibri (MS) Bold"/>
                          <a:cs typeface="Calibri (MS) Bold"/>
                          <a:sym typeface="Calibri (MS) Bold"/>
                        </a:rPr>
                        <a:t>1.00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F4F4F4"/>
                          </a:solidFill>
                          <a:latin typeface="Calibri (MS) Bold"/>
                          <a:ea typeface="Calibri (MS) Bold"/>
                          <a:cs typeface="Calibri (MS) Bold"/>
                          <a:sym typeface="Calibri (MS) Bold"/>
                        </a:rPr>
                        <a:t>1.00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F4F4F4"/>
                          </a:solidFill>
                          <a:latin typeface="Calibri (MS) Bold"/>
                          <a:ea typeface="Calibri (MS) Bold"/>
                          <a:cs typeface="Calibri (MS) Bold"/>
                          <a:sym typeface="Calibri (MS) Bold"/>
                        </a:rPr>
                        <a:t>1.00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964887">
                <a:tc>
                  <a:txBody>
                    <a:bodyPr/>
                    <a:lstStyle/>
                    <a:p>
                      <a:pPr algn="ctr">
                        <a:lnSpc>
                          <a:spcPts val="3219"/>
                        </a:lnSpc>
                        <a:defRPr/>
                      </a:pPr>
                      <a:r>
                        <a:rPr lang="en-US" sz="2299">
                          <a:solidFill>
                            <a:srgbClr val="F4F4F4"/>
                          </a:solidFill>
                          <a:latin typeface="Calibri (MS) Bold"/>
                          <a:ea typeface="Calibri (MS) Bold"/>
                          <a:cs typeface="Calibri (MS) Bold"/>
                          <a:sym typeface="Calibri (MS) Bold"/>
                        </a:rPr>
                        <a:t>RandomForestClassifier</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F4F4F4"/>
                          </a:solidFill>
                          <a:latin typeface="Calibri (MS) Bold"/>
                          <a:ea typeface="Calibri (MS) Bold"/>
                          <a:cs typeface="Calibri (MS) Bold"/>
                          <a:sym typeface="Calibri (MS) Bold"/>
                        </a:rPr>
                        <a:t>1.00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F4F4F4"/>
                          </a:solidFill>
                          <a:latin typeface="Calibri (MS) Bold"/>
                          <a:ea typeface="Calibri (MS) Bold"/>
                          <a:cs typeface="Calibri (MS) Bold"/>
                          <a:sym typeface="Calibri (MS) Bold"/>
                        </a:rPr>
                        <a:t>1.00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F4F4F4"/>
                          </a:solidFill>
                          <a:latin typeface="Calibri (MS) Bold"/>
                          <a:ea typeface="Calibri (MS) Bold"/>
                          <a:cs typeface="Calibri (MS) Bold"/>
                          <a:sym typeface="Calibri (MS) Bold"/>
                        </a:rPr>
                        <a:t>1.00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F4F4F4"/>
                          </a:solidFill>
                          <a:latin typeface="Calibri (MS) Bold"/>
                          <a:ea typeface="Calibri (MS) Bold"/>
                          <a:cs typeface="Calibri (MS) Bold"/>
                          <a:sym typeface="Calibri (MS) Bold"/>
                        </a:rPr>
                        <a:t>1.00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630345">
                <a:tc>
                  <a:txBody>
                    <a:bodyPr/>
                    <a:lstStyle/>
                    <a:p>
                      <a:pPr algn="ctr">
                        <a:lnSpc>
                          <a:spcPts val="3219"/>
                        </a:lnSpc>
                        <a:defRPr/>
                      </a:pPr>
                      <a:r>
                        <a:rPr lang="en-US" sz="2299">
                          <a:solidFill>
                            <a:srgbClr val="F4F4F4"/>
                          </a:solidFill>
                          <a:latin typeface="Calibri (MS) Bold"/>
                          <a:ea typeface="Calibri (MS) Bold"/>
                          <a:cs typeface="Calibri (MS) Bold"/>
                          <a:sym typeface="Calibri (MS) Bold"/>
                        </a:rPr>
                        <a:t>XGBClassifier</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F4F4F4"/>
                          </a:solidFill>
                          <a:latin typeface="Calibri (MS) Bold"/>
                          <a:ea typeface="Calibri (MS) Bold"/>
                          <a:cs typeface="Calibri (MS) Bold"/>
                          <a:sym typeface="Calibri (MS) Bold"/>
                        </a:rPr>
                        <a:t>0.99</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F4F4F4"/>
                          </a:solidFill>
                          <a:latin typeface="Calibri (MS) Bold"/>
                          <a:ea typeface="Calibri (MS) Bold"/>
                          <a:cs typeface="Calibri (MS) Bold"/>
                          <a:sym typeface="Calibri (MS) Bold"/>
                        </a:rPr>
                        <a:t>1.00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F4F4F4"/>
                          </a:solidFill>
                          <a:latin typeface="Calibri (MS) Bold"/>
                          <a:ea typeface="Calibri (MS) Bold"/>
                          <a:cs typeface="Calibri (MS) Bold"/>
                          <a:sym typeface="Calibri (MS) Bold"/>
                        </a:rPr>
                        <a:t>0.98</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dirty="0">
                          <a:solidFill>
                            <a:srgbClr val="F4F4F4"/>
                          </a:solidFill>
                          <a:latin typeface="Calibri (MS) Bold"/>
                          <a:ea typeface="Calibri (MS) Bold"/>
                          <a:cs typeface="Calibri (MS) Bold"/>
                          <a:sym typeface="Calibri (MS) Bold"/>
                        </a:rPr>
                        <a:t>0.99</a:t>
                      </a:r>
                      <a:endParaRPr lang="en-US" sz="1100" dirty="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630345">
                <a:tc>
                  <a:txBody>
                    <a:bodyPr/>
                    <a:lstStyle/>
                    <a:p>
                      <a:pPr algn="ctr">
                        <a:lnSpc>
                          <a:spcPts val="3219"/>
                        </a:lnSpc>
                        <a:defRPr/>
                      </a:pPr>
                      <a:r>
                        <a:rPr lang="en-US" sz="2299">
                          <a:solidFill>
                            <a:srgbClr val="F4F4F4"/>
                          </a:solidFill>
                          <a:latin typeface="Calibri (MS) Bold"/>
                          <a:ea typeface="Calibri (MS) Bold"/>
                          <a:cs typeface="Calibri (MS) Bold"/>
                          <a:sym typeface="Calibri (MS) Bold"/>
                        </a:rPr>
                        <a:t>NaiveBayes</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F4F4F4"/>
                          </a:solidFill>
                          <a:latin typeface="Calibri (MS) Bold"/>
                          <a:ea typeface="Calibri (MS) Bold"/>
                          <a:cs typeface="Calibri (MS) Bold"/>
                          <a:sym typeface="Calibri (MS) Bold"/>
                        </a:rPr>
                        <a:t>0.53</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F4F4F4"/>
                          </a:solidFill>
                          <a:latin typeface="Calibri (MS) Bold"/>
                          <a:ea typeface="Calibri (MS) Bold"/>
                          <a:cs typeface="Calibri (MS) Bold"/>
                          <a:sym typeface="Calibri (MS) Bold"/>
                        </a:rPr>
                        <a:t>0.52</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F4F4F4"/>
                          </a:solidFill>
                          <a:latin typeface="Calibri (MS) Bold"/>
                          <a:ea typeface="Calibri (MS) Bold"/>
                          <a:cs typeface="Calibri (MS) Bold"/>
                          <a:sym typeface="Calibri (MS) Bold"/>
                        </a:rPr>
                        <a:t>0.94</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F4F4F4"/>
                          </a:solidFill>
                          <a:latin typeface="Calibri (MS) Bold"/>
                          <a:ea typeface="Calibri (MS) Bold"/>
                          <a:cs typeface="Calibri (MS) Bold"/>
                          <a:sym typeface="Calibri (MS) Bold"/>
                        </a:rPr>
                        <a:t>0.67</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964887">
                <a:tc>
                  <a:txBody>
                    <a:bodyPr/>
                    <a:lstStyle/>
                    <a:p>
                      <a:pPr algn="ctr">
                        <a:lnSpc>
                          <a:spcPts val="3219"/>
                        </a:lnSpc>
                        <a:defRPr/>
                      </a:pPr>
                      <a:r>
                        <a:rPr lang="en-US" sz="2299">
                          <a:solidFill>
                            <a:srgbClr val="F4F4F4"/>
                          </a:solidFill>
                          <a:latin typeface="Calibri (MS) Bold"/>
                          <a:ea typeface="Calibri (MS) Bold"/>
                          <a:cs typeface="Calibri (MS) Bold"/>
                          <a:sym typeface="Calibri (MS) Bold"/>
                        </a:rPr>
                        <a:t>GradientBoostingClas.</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F4F4F4"/>
                          </a:solidFill>
                          <a:latin typeface="Calibri (MS) Bold"/>
                          <a:ea typeface="Calibri (MS) Bold"/>
                          <a:cs typeface="Calibri (MS) Bold"/>
                          <a:sym typeface="Calibri (MS) Bold"/>
                        </a:rPr>
                        <a:t>0.90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F4F4F4"/>
                          </a:solidFill>
                          <a:latin typeface="Calibri (MS) Bold"/>
                          <a:ea typeface="Calibri (MS) Bold"/>
                          <a:cs typeface="Calibri (MS) Bold"/>
                          <a:sym typeface="Calibri (MS) Bold"/>
                        </a:rPr>
                        <a:t>0.92</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F4F4F4"/>
                          </a:solidFill>
                          <a:latin typeface="Calibri (MS) Bold"/>
                          <a:ea typeface="Calibri (MS) Bold"/>
                          <a:cs typeface="Calibri (MS) Bold"/>
                          <a:sym typeface="Calibri (MS) Bold"/>
                        </a:rPr>
                        <a:t>0.88</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F4F4F4"/>
                          </a:solidFill>
                          <a:latin typeface="Calibri (MS) Bold"/>
                          <a:ea typeface="Calibri (MS) Bold"/>
                          <a:cs typeface="Calibri (MS) Bold"/>
                          <a:sym typeface="Calibri (MS) Bold"/>
                        </a:rPr>
                        <a:t>0.90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630345">
                <a:tc>
                  <a:txBody>
                    <a:bodyPr/>
                    <a:lstStyle/>
                    <a:p>
                      <a:pPr algn="ctr">
                        <a:lnSpc>
                          <a:spcPts val="3219"/>
                        </a:lnSpc>
                        <a:defRPr/>
                      </a:pPr>
                      <a:r>
                        <a:rPr lang="en-US" sz="2299">
                          <a:solidFill>
                            <a:srgbClr val="F4F4F4"/>
                          </a:solidFill>
                          <a:latin typeface="Calibri (MS) Bold"/>
                          <a:ea typeface="Calibri (MS) Bold"/>
                          <a:cs typeface="Calibri (MS) Bold"/>
                          <a:sym typeface="Calibri (MS) Bold"/>
                        </a:rPr>
                        <a:t>AdaBoostClassifier</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F4F4F4"/>
                          </a:solidFill>
                          <a:latin typeface="Calibri (MS) Bold"/>
                          <a:ea typeface="Calibri (MS) Bold"/>
                          <a:cs typeface="Calibri (MS) Bold"/>
                          <a:sym typeface="Calibri (MS) Bold"/>
                        </a:rPr>
                        <a:t>0.86</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F4F4F4"/>
                          </a:solidFill>
                          <a:latin typeface="Calibri (MS) Bold"/>
                          <a:ea typeface="Calibri (MS) Bold"/>
                          <a:cs typeface="Calibri (MS) Bold"/>
                          <a:sym typeface="Calibri (MS) Bold"/>
                        </a:rPr>
                        <a:t>0.86</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F4F4F4"/>
                          </a:solidFill>
                          <a:latin typeface="Calibri (MS) Bold"/>
                          <a:ea typeface="Calibri (MS) Bold"/>
                          <a:cs typeface="Calibri (MS) Bold"/>
                          <a:sym typeface="Calibri (MS) Bold"/>
                        </a:rPr>
                        <a:t>0.86</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F4F4F4"/>
                          </a:solidFill>
                          <a:latin typeface="Calibri (MS) Bold"/>
                          <a:ea typeface="Calibri (MS) Bold"/>
                          <a:cs typeface="Calibri (MS) Bold"/>
                          <a:sym typeface="Calibri (MS) Bold"/>
                        </a:rPr>
                        <a:t>0.86</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630345">
                <a:tc>
                  <a:txBody>
                    <a:bodyPr/>
                    <a:lstStyle/>
                    <a:p>
                      <a:pPr algn="ctr">
                        <a:lnSpc>
                          <a:spcPts val="3219"/>
                        </a:lnSpc>
                        <a:defRPr/>
                      </a:pPr>
                      <a:r>
                        <a:rPr lang="en-US" sz="2299">
                          <a:solidFill>
                            <a:srgbClr val="F4F4F4"/>
                          </a:solidFill>
                          <a:latin typeface="Calibri (MS) Bold"/>
                          <a:ea typeface="Calibri (MS) Bold"/>
                          <a:cs typeface="Calibri (MS) Bold"/>
                          <a:sym typeface="Calibri (MS) Bold"/>
                        </a:rPr>
                        <a:t>LogisticRegression</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F4F4F4"/>
                          </a:solidFill>
                          <a:latin typeface="Calibri (MS) Bold"/>
                          <a:ea typeface="Calibri (MS) Bold"/>
                          <a:cs typeface="Calibri (MS) Bold"/>
                          <a:sym typeface="Calibri (MS) Bold"/>
                        </a:rPr>
                        <a:t>0.71</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F4F4F4"/>
                          </a:solidFill>
                          <a:latin typeface="Calibri (MS) Bold"/>
                          <a:ea typeface="Calibri (MS) Bold"/>
                          <a:cs typeface="Calibri (MS) Bold"/>
                          <a:sym typeface="Calibri (MS) Bold"/>
                        </a:rPr>
                        <a:t>0.77</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a:solidFill>
                            <a:srgbClr val="F4F4F4"/>
                          </a:solidFill>
                          <a:latin typeface="Calibri (MS) Bold"/>
                          <a:ea typeface="Calibri (MS) Bold"/>
                          <a:cs typeface="Calibri (MS) Bold"/>
                          <a:sym typeface="Calibri (MS) Bold"/>
                        </a:rPr>
                        <a:t>0.61</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dirty="0">
                          <a:solidFill>
                            <a:srgbClr val="F4F4F4"/>
                          </a:solidFill>
                          <a:latin typeface="Calibri (MS) Bold"/>
                          <a:ea typeface="Calibri (MS) Bold"/>
                          <a:cs typeface="Calibri (MS) Bold"/>
                          <a:sym typeface="Calibri (MS) Bold"/>
                        </a:rPr>
                        <a:t>0.68</a:t>
                      </a:r>
                      <a:endParaRPr lang="en-US" sz="1100" dirty="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
        <p:nvSpPr>
          <p:cNvPr id="14" name="TextBox 14"/>
          <p:cNvSpPr txBox="1"/>
          <p:nvPr/>
        </p:nvSpPr>
        <p:spPr>
          <a:xfrm>
            <a:off x="165073" y="2205504"/>
            <a:ext cx="9592851" cy="606705"/>
          </a:xfrm>
          <a:prstGeom prst="rect">
            <a:avLst/>
          </a:prstGeom>
        </p:spPr>
        <p:txBody>
          <a:bodyPr lIns="0" tIns="0" rIns="0" bIns="0" rtlCol="0" anchor="t">
            <a:spAutoFit/>
          </a:bodyPr>
          <a:lstStyle/>
          <a:p>
            <a:pPr algn="ctr">
              <a:lnSpc>
                <a:spcPts val="4900"/>
              </a:lnSpc>
            </a:pPr>
            <a:r>
              <a:rPr lang="en-US" sz="4000" dirty="0">
                <a:solidFill>
                  <a:srgbClr val="F4F4F4"/>
                </a:solidFill>
                <a:latin typeface="Calibri (MS) Bold"/>
                <a:ea typeface="Calibri (MS) Bold"/>
                <a:cs typeface="Calibri (MS) Bold"/>
                <a:sym typeface="Calibri (MS) Bold"/>
              </a:rPr>
              <a:t>Training Data Performance</a:t>
            </a:r>
          </a:p>
        </p:txBody>
      </p:sp>
      <p:sp>
        <p:nvSpPr>
          <p:cNvPr id="15" name="TextBox 15"/>
          <p:cNvSpPr txBox="1"/>
          <p:nvPr/>
        </p:nvSpPr>
        <p:spPr>
          <a:xfrm>
            <a:off x="10581538" y="2276651"/>
            <a:ext cx="6970580" cy="589777"/>
          </a:xfrm>
          <a:prstGeom prst="rect">
            <a:avLst/>
          </a:prstGeom>
        </p:spPr>
        <p:txBody>
          <a:bodyPr lIns="0" tIns="0" rIns="0" bIns="0" rtlCol="0" anchor="t">
            <a:spAutoFit/>
          </a:bodyPr>
          <a:lstStyle/>
          <a:p>
            <a:pPr algn="ctr">
              <a:lnSpc>
                <a:spcPts val="4900"/>
              </a:lnSpc>
            </a:pPr>
            <a:r>
              <a:rPr lang="en-US" sz="3500" dirty="0">
                <a:solidFill>
                  <a:srgbClr val="F4F4F4"/>
                </a:solidFill>
                <a:latin typeface="Calibri (MS) Bold"/>
                <a:ea typeface="Calibri (MS) Bold"/>
                <a:cs typeface="Calibri (MS) Bold"/>
                <a:sym typeface="Calibri (MS) Bold"/>
              </a:rPr>
              <a:t>ROC-AUC Curve for Random Forest</a:t>
            </a:r>
          </a:p>
        </p:txBody>
      </p:sp>
      <p:sp>
        <p:nvSpPr>
          <p:cNvPr id="16" name="TextBox 16"/>
          <p:cNvSpPr txBox="1"/>
          <p:nvPr/>
        </p:nvSpPr>
        <p:spPr>
          <a:xfrm>
            <a:off x="-275053" y="649136"/>
            <a:ext cx="18838069" cy="1436291"/>
          </a:xfrm>
          <a:prstGeom prst="rect">
            <a:avLst/>
          </a:prstGeom>
        </p:spPr>
        <p:txBody>
          <a:bodyPr wrap="square" lIns="0" tIns="0" rIns="0" bIns="0" rtlCol="0" anchor="t">
            <a:spAutoFit/>
          </a:bodyPr>
          <a:lstStyle/>
          <a:p>
            <a:pPr algn="ctr">
              <a:lnSpc>
                <a:spcPts val="5640"/>
              </a:lnSpc>
            </a:pPr>
            <a:r>
              <a:rPr lang="en-US" sz="5400" dirty="0">
                <a:solidFill>
                  <a:srgbClr val="F7F7F0"/>
                </a:solidFill>
                <a:latin typeface="Aileron Bold"/>
                <a:ea typeface="Aileron Bold"/>
                <a:cs typeface="Aileron Bold"/>
                <a:sym typeface="Aileron Bold"/>
              </a:rPr>
              <a:t>FINAL MODEL EVALUATION METRICS    </a:t>
            </a:r>
          </a:p>
          <a:p>
            <a:pPr algn="ctr">
              <a:lnSpc>
                <a:spcPts val="5640"/>
              </a:lnSpc>
            </a:pPr>
            <a:r>
              <a:rPr lang="en-US" sz="5400" dirty="0">
                <a:solidFill>
                  <a:srgbClr val="F7F7F0"/>
                </a:solidFill>
                <a:latin typeface="Aileron Bold"/>
                <a:ea typeface="Aileron Bold"/>
                <a:cs typeface="Aileron Bold"/>
                <a:sym typeface="Aileron Bold"/>
              </a:rPr>
              <a:t>(SMOTE-TOMEK )</a:t>
            </a:r>
          </a:p>
        </p:txBody>
      </p:sp>
      <p:sp>
        <p:nvSpPr>
          <p:cNvPr id="17" name="TextBox 17"/>
          <p:cNvSpPr txBox="1"/>
          <p:nvPr/>
        </p:nvSpPr>
        <p:spPr>
          <a:xfrm>
            <a:off x="17321314" y="9579227"/>
            <a:ext cx="542094" cy="624979"/>
          </a:xfrm>
          <a:prstGeom prst="rect">
            <a:avLst/>
          </a:prstGeom>
        </p:spPr>
        <p:txBody>
          <a:bodyPr lIns="0" tIns="0" rIns="0" bIns="0" rtlCol="0" anchor="t">
            <a:spAutoFit/>
          </a:bodyPr>
          <a:lstStyle/>
          <a:p>
            <a:pPr algn="ctr">
              <a:lnSpc>
                <a:spcPts val="5163"/>
              </a:lnSpc>
            </a:pPr>
            <a:r>
              <a:rPr lang="en-US" sz="3687" dirty="0">
                <a:solidFill>
                  <a:srgbClr val="040506"/>
                </a:solidFill>
                <a:latin typeface="Calibri (MS) Bold"/>
                <a:ea typeface="Calibri (MS) Bold"/>
                <a:cs typeface="Calibri (MS) Bold"/>
                <a:sym typeface="Calibri (MS) Bold"/>
              </a:rPr>
              <a:t>17</a:t>
            </a:r>
          </a:p>
        </p:txBody>
      </p:sp>
      <p:sp>
        <p:nvSpPr>
          <p:cNvPr id="18" name="AutoShape 2" descr="Output image">
            <a:extLst>
              <a:ext uri="{FF2B5EF4-FFF2-40B4-BE49-F238E27FC236}">
                <a16:creationId xmlns:a16="http://schemas.microsoft.com/office/drawing/2014/main" xmlns="" id="{F6AC0EC8-F044-711A-F763-F3F837119FB4}"/>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 name="Picture 19">
            <a:extLst>
              <a:ext uri="{FF2B5EF4-FFF2-40B4-BE49-F238E27FC236}">
                <a16:creationId xmlns:a16="http://schemas.microsoft.com/office/drawing/2014/main" xmlns="" id="{488087BB-1CFE-30A4-DD55-C0AF495F6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5070" y="3308738"/>
            <a:ext cx="8343927" cy="6375136"/>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TextBox 2"/>
          <p:cNvSpPr txBox="1"/>
          <p:nvPr/>
        </p:nvSpPr>
        <p:spPr>
          <a:xfrm>
            <a:off x="280744" y="2525903"/>
            <a:ext cx="9471890" cy="6805325"/>
          </a:xfrm>
          <a:prstGeom prst="rect">
            <a:avLst/>
          </a:prstGeom>
        </p:spPr>
        <p:txBody>
          <a:bodyPr lIns="0" tIns="0" rIns="0" bIns="0" rtlCol="0" anchor="t">
            <a:spAutoFit/>
          </a:bodyPr>
          <a:lstStyle/>
          <a:p>
            <a:pPr algn="just">
              <a:lnSpc>
                <a:spcPts val="4063"/>
              </a:lnSpc>
            </a:pPr>
            <a:r>
              <a:rPr lang="en-US" sz="3000" spc="86" dirty="0">
                <a:solidFill>
                  <a:srgbClr val="FFFFFF"/>
                </a:solidFill>
                <a:latin typeface="Calibri (MS)"/>
                <a:ea typeface="Calibri (MS)"/>
                <a:cs typeface="Calibri (MS)"/>
                <a:sym typeface="Calibri (MS)"/>
              </a:rPr>
              <a:t>TVS Credit faces significant challenges due to rising loan defaults, with a 2.2% overall default rate in FY2022 (CRISIL) and a sharp increase to 5.7% for sub-investment grade loans in FY2024 (India Ratings), while premium loans above ₹75 lakh saw a 3.01% delinquency rate as of Dec 2020. This leads to financial losses for lenders, hinders access to credit for future borrowers, and disrupts the overall financial system's stability. We built a model to predict loan defaulters and identify key features contributing to defaults on unseen data. This model aids in mitigating the risk of defaults, thereby helping financial institutions make more informed lending decisions.</a:t>
            </a:r>
          </a:p>
        </p:txBody>
      </p:sp>
      <p:sp>
        <p:nvSpPr>
          <p:cNvPr id="3" name="TextBox 3"/>
          <p:cNvSpPr txBox="1"/>
          <p:nvPr/>
        </p:nvSpPr>
        <p:spPr>
          <a:xfrm>
            <a:off x="494361" y="1257300"/>
            <a:ext cx="8814937" cy="919098"/>
          </a:xfrm>
          <a:prstGeom prst="rect">
            <a:avLst/>
          </a:prstGeom>
        </p:spPr>
        <p:txBody>
          <a:bodyPr lIns="0" tIns="0" rIns="0" bIns="0" rtlCol="0" anchor="t">
            <a:spAutoFit/>
          </a:bodyPr>
          <a:lstStyle/>
          <a:p>
            <a:pPr algn="l">
              <a:lnSpc>
                <a:spcPts val="7920"/>
              </a:lnSpc>
            </a:pPr>
            <a:r>
              <a:rPr lang="en-US" sz="5400" dirty="0">
                <a:solidFill>
                  <a:srgbClr val="FFFFFF"/>
                </a:solidFill>
                <a:latin typeface="Aileron Bold"/>
                <a:ea typeface="Aileron Bold"/>
                <a:cs typeface="Aileron Bold"/>
                <a:sym typeface="Aileron Bold"/>
              </a:rPr>
              <a:t>PROBLEM STATEMENT</a:t>
            </a:r>
          </a:p>
        </p:txBody>
      </p:sp>
      <p:grpSp>
        <p:nvGrpSpPr>
          <p:cNvPr id="4" name="Group 4"/>
          <p:cNvGrpSpPr/>
          <p:nvPr/>
        </p:nvGrpSpPr>
        <p:grpSpPr>
          <a:xfrm>
            <a:off x="10056495" y="48293"/>
            <a:ext cx="8225047" cy="10149269"/>
            <a:chOff x="0" y="0"/>
            <a:chExt cx="11260201" cy="13532358"/>
          </a:xfrm>
        </p:grpSpPr>
        <p:sp>
          <p:nvSpPr>
            <p:cNvPr id="5" name="Freeform 5"/>
            <p:cNvSpPr/>
            <p:nvPr/>
          </p:nvSpPr>
          <p:spPr>
            <a:xfrm>
              <a:off x="0" y="0"/>
              <a:ext cx="11260201" cy="13532358"/>
            </a:xfrm>
            <a:custGeom>
              <a:avLst/>
              <a:gdLst/>
              <a:ahLst/>
              <a:cxnLst/>
              <a:rect l="l" t="t" r="r" b="b"/>
              <a:pathLst>
                <a:path w="11260201" h="13532358">
                  <a:moveTo>
                    <a:pt x="0" y="0"/>
                  </a:moveTo>
                  <a:lnTo>
                    <a:pt x="11260201" y="0"/>
                  </a:lnTo>
                  <a:lnTo>
                    <a:pt x="11260201" y="13532358"/>
                  </a:lnTo>
                  <a:lnTo>
                    <a:pt x="0" y="13532358"/>
                  </a:lnTo>
                  <a:lnTo>
                    <a:pt x="0" y="0"/>
                  </a:lnTo>
                  <a:close/>
                </a:path>
              </a:pathLst>
            </a:custGeom>
            <a:blipFill>
              <a:blip r:embed="rId2"/>
              <a:stretch>
                <a:fillRect l="-40105" r="-40105"/>
              </a:stretch>
            </a:blipFill>
          </p:spPr>
        </p:sp>
      </p:grpSp>
      <p:sp>
        <p:nvSpPr>
          <p:cNvPr id="6" name="Freeform 6"/>
          <p:cNvSpPr/>
          <p:nvPr/>
        </p:nvSpPr>
        <p:spPr>
          <a:xfrm>
            <a:off x="0" y="933450"/>
            <a:ext cx="190500" cy="9258300"/>
          </a:xfrm>
          <a:custGeom>
            <a:avLst/>
            <a:gdLst/>
            <a:ahLst/>
            <a:cxnLst/>
            <a:rect l="l" t="t" r="r" b="b"/>
            <a:pathLst>
              <a:path w="190500" h="9258300">
                <a:moveTo>
                  <a:pt x="0" y="0"/>
                </a:moveTo>
                <a:lnTo>
                  <a:pt x="190500" y="0"/>
                </a:lnTo>
                <a:lnTo>
                  <a:pt x="190500" y="9258300"/>
                </a:lnTo>
                <a:lnTo>
                  <a:pt x="0" y="92583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Freeform 7"/>
          <p:cNvSpPr/>
          <p:nvPr/>
        </p:nvSpPr>
        <p:spPr>
          <a:xfrm>
            <a:off x="18097500" y="933450"/>
            <a:ext cx="190500" cy="9258300"/>
          </a:xfrm>
          <a:custGeom>
            <a:avLst/>
            <a:gdLst/>
            <a:ahLst/>
            <a:cxnLst/>
            <a:rect l="l" t="t" r="r" b="b"/>
            <a:pathLst>
              <a:path w="190500" h="9258300">
                <a:moveTo>
                  <a:pt x="0" y="0"/>
                </a:moveTo>
                <a:lnTo>
                  <a:pt x="190500" y="0"/>
                </a:lnTo>
                <a:lnTo>
                  <a:pt x="190500" y="9258300"/>
                </a:lnTo>
                <a:lnTo>
                  <a:pt x="0" y="92583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17555406" y="9494825"/>
            <a:ext cx="542094" cy="696925"/>
          </a:xfrm>
          <a:prstGeom prst="rect">
            <a:avLst/>
          </a:prstGeom>
        </p:spPr>
        <p:txBody>
          <a:bodyPr lIns="0" tIns="0" rIns="0" bIns="0" rtlCol="0" anchor="t">
            <a:spAutoFit/>
          </a:bodyPr>
          <a:lstStyle/>
          <a:p>
            <a:pPr algn="ctr">
              <a:lnSpc>
                <a:spcPts val="5163"/>
              </a:lnSpc>
            </a:pPr>
            <a:r>
              <a:rPr lang="en-US" sz="3687">
                <a:solidFill>
                  <a:srgbClr val="DD6706"/>
                </a:solidFill>
                <a:latin typeface="Calibri (MS) Bold"/>
                <a:ea typeface="Calibri (MS) Bold"/>
                <a:cs typeface="Calibri (MS) Bold"/>
                <a:sym typeface="Calibri (MS) Bold"/>
              </a:rPr>
              <a:t>1</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D8BBA"/>
        </a:solidFill>
        <a:effectLst/>
      </p:bgPr>
    </p:bg>
    <p:spTree>
      <p:nvGrpSpPr>
        <p:cNvPr id="1" name=""/>
        <p:cNvGrpSpPr/>
        <p:nvPr/>
      </p:nvGrpSpPr>
      <p:grpSpPr>
        <a:xfrm>
          <a:off x="0" y="0"/>
          <a:ext cx="0" cy="0"/>
          <a:chOff x="0" y="0"/>
          <a:chExt cx="0" cy="0"/>
        </a:xfrm>
      </p:grpSpPr>
      <p:grpSp>
        <p:nvGrpSpPr>
          <p:cNvPr id="2" name="Group 2"/>
          <p:cNvGrpSpPr/>
          <p:nvPr/>
        </p:nvGrpSpPr>
        <p:grpSpPr>
          <a:xfrm>
            <a:off x="0" y="6645091"/>
            <a:ext cx="18838106" cy="4686974"/>
            <a:chOff x="0" y="0"/>
            <a:chExt cx="25117475" cy="6249299"/>
          </a:xfrm>
        </p:grpSpPr>
        <p:sp>
          <p:nvSpPr>
            <p:cNvPr id="3" name="Freeform 3"/>
            <p:cNvSpPr/>
            <p:nvPr/>
          </p:nvSpPr>
          <p:spPr>
            <a:xfrm flipH="1">
              <a:off x="0" y="0"/>
              <a:ext cx="25117425" cy="6249289"/>
            </a:xfrm>
            <a:custGeom>
              <a:avLst/>
              <a:gdLst/>
              <a:ahLst/>
              <a:cxnLst/>
              <a:rect l="l" t="t" r="r" b="b"/>
              <a:pathLst>
                <a:path w="25117425" h="6249289">
                  <a:moveTo>
                    <a:pt x="25117425" y="0"/>
                  </a:moveTo>
                  <a:lnTo>
                    <a:pt x="0" y="0"/>
                  </a:lnTo>
                  <a:lnTo>
                    <a:pt x="0" y="6249289"/>
                  </a:lnTo>
                  <a:lnTo>
                    <a:pt x="25117425" y="6249289"/>
                  </a:lnTo>
                  <a:lnTo>
                    <a:pt x="25117425" y="0"/>
                  </a:lnTo>
                  <a:close/>
                </a:path>
              </a:pathLst>
            </a:custGeom>
            <a:blipFill>
              <a:blip r:embed="rId2"/>
              <a:stretch>
                <a:fillRect t="-23407" b="-23407"/>
              </a:stretch>
            </a:blipFill>
          </p:spPr>
        </p:sp>
      </p:grpSp>
      <p:sp>
        <p:nvSpPr>
          <p:cNvPr id="9" name="Freeform 9"/>
          <p:cNvSpPr/>
          <p:nvPr/>
        </p:nvSpPr>
        <p:spPr>
          <a:xfrm>
            <a:off x="13884499" y="8605250"/>
            <a:ext cx="4403501" cy="1681750"/>
          </a:xfrm>
          <a:custGeom>
            <a:avLst/>
            <a:gdLst/>
            <a:ahLst/>
            <a:cxnLst/>
            <a:rect l="l" t="t" r="r" b="b"/>
            <a:pathLst>
              <a:path w="4403501" h="1681750">
                <a:moveTo>
                  <a:pt x="0" y="0"/>
                </a:moveTo>
                <a:lnTo>
                  <a:pt x="4403501" y="0"/>
                </a:lnTo>
                <a:lnTo>
                  <a:pt x="4403501" y="1681750"/>
                </a:lnTo>
                <a:lnTo>
                  <a:pt x="0" y="1681750"/>
                </a:lnTo>
                <a:lnTo>
                  <a:pt x="0" y="0"/>
                </a:lnTo>
                <a:close/>
              </a:path>
            </a:pathLst>
          </a:custGeom>
          <a:blipFill>
            <a:blip r:embed="rId3">
              <a:extLst>
                <a:ext uri="{96DAC541-7B7A-43D3-8B79-37D633B846F1}">
                  <asvg:svgBlip xmlns:asvg="http://schemas.microsoft.com/office/drawing/2016/SVG/main" xmlns="" r:embed="rId4"/>
                </a:ext>
              </a:extLst>
            </a:blip>
            <a:stretch>
              <a:fillRect t="-46988" b="-46988"/>
            </a:stretch>
          </a:blipFill>
        </p:spPr>
      </p:sp>
      <p:graphicFrame>
        <p:nvGraphicFramePr>
          <p:cNvPr id="11" name="Table 11"/>
          <p:cNvGraphicFramePr>
            <a:graphicFrameLocks noGrp="1"/>
          </p:cNvGraphicFramePr>
          <p:nvPr>
            <p:extLst>
              <p:ext uri="{D42A27DB-BD31-4B8C-83A1-F6EECF244321}">
                <p14:modId xmlns:p14="http://schemas.microsoft.com/office/powerpoint/2010/main" val="3120534647"/>
              </p:ext>
            </p:extLst>
          </p:nvPr>
        </p:nvGraphicFramePr>
        <p:xfrm>
          <a:off x="165073" y="3049924"/>
          <a:ext cx="9575800" cy="7103576"/>
        </p:xfrm>
        <a:graphic>
          <a:graphicData uri="http://schemas.openxmlformats.org/drawingml/2006/table">
            <a:tbl>
              <a:tblPr/>
              <a:tblGrid>
                <a:gridCol w="3985435">
                  <a:extLst>
                    <a:ext uri="{9D8B030D-6E8A-4147-A177-3AD203B41FA5}">
                      <a16:colId xmlns:a16="http://schemas.microsoft.com/office/drawing/2014/main" xmlns="" val="20000"/>
                    </a:ext>
                  </a:extLst>
                </a:gridCol>
                <a:gridCol w="1544259">
                  <a:extLst>
                    <a:ext uri="{9D8B030D-6E8A-4147-A177-3AD203B41FA5}">
                      <a16:colId xmlns:a16="http://schemas.microsoft.com/office/drawing/2014/main" xmlns="" val="20001"/>
                    </a:ext>
                  </a:extLst>
                </a:gridCol>
                <a:gridCol w="1518928">
                  <a:extLst>
                    <a:ext uri="{9D8B030D-6E8A-4147-A177-3AD203B41FA5}">
                      <a16:colId xmlns:a16="http://schemas.microsoft.com/office/drawing/2014/main" xmlns="" val="20002"/>
                    </a:ext>
                  </a:extLst>
                </a:gridCol>
                <a:gridCol w="1082535">
                  <a:extLst>
                    <a:ext uri="{9D8B030D-6E8A-4147-A177-3AD203B41FA5}">
                      <a16:colId xmlns:a16="http://schemas.microsoft.com/office/drawing/2014/main" xmlns="" val="20003"/>
                    </a:ext>
                  </a:extLst>
                </a:gridCol>
                <a:gridCol w="1444643">
                  <a:extLst>
                    <a:ext uri="{9D8B030D-6E8A-4147-A177-3AD203B41FA5}">
                      <a16:colId xmlns:a16="http://schemas.microsoft.com/office/drawing/2014/main" xmlns="" val="20004"/>
                    </a:ext>
                  </a:extLst>
                </a:gridCol>
              </a:tblGrid>
              <a:tr h="952154">
                <a:tc>
                  <a:txBody>
                    <a:bodyPr/>
                    <a:lstStyle/>
                    <a:p>
                      <a:pPr algn="ctr">
                        <a:lnSpc>
                          <a:spcPts val="3359"/>
                        </a:lnSpc>
                        <a:defRPr/>
                      </a:pPr>
                      <a:r>
                        <a:rPr lang="en-US" sz="2399">
                          <a:solidFill>
                            <a:srgbClr val="F4F4F4"/>
                          </a:solidFill>
                          <a:latin typeface="Calibri (MS) Bold"/>
                          <a:ea typeface="Calibri (MS) Bold"/>
                          <a:cs typeface="Calibri (MS) Bold"/>
                          <a:sym typeface="Calibri (MS) Bold"/>
                        </a:rPr>
                        <a:t>Model</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F4F4F4"/>
                          </a:solidFill>
                          <a:latin typeface="Calibri (MS) Bold"/>
                          <a:ea typeface="Calibri (MS) Bold"/>
                          <a:cs typeface="Calibri (MS) Bold"/>
                          <a:sym typeface="Calibri (MS) Bold"/>
                        </a:rPr>
                        <a:t>Accuracy</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F4F4F4"/>
                          </a:solidFill>
                          <a:latin typeface="Calibri (MS) Bold"/>
                          <a:ea typeface="Calibri (MS) Bold"/>
                          <a:cs typeface="Calibri (MS) Bold"/>
                          <a:sym typeface="Calibri (MS) Bold"/>
                        </a:rPr>
                        <a:t>Precision</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F4F4F4"/>
                          </a:solidFill>
                          <a:latin typeface="Calibri (MS) Bold"/>
                          <a:ea typeface="Calibri (MS) Bold"/>
                          <a:cs typeface="Calibri (MS) Bold"/>
                          <a:sym typeface="Calibri (MS) Bold"/>
                        </a:rPr>
                        <a:t>Recall</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F4F4F4"/>
                          </a:solidFill>
                          <a:latin typeface="Calibri (MS) Bold"/>
                          <a:ea typeface="Calibri (MS) Bold"/>
                          <a:cs typeface="Calibri (MS) Bold"/>
                          <a:sym typeface="Calibri (MS) Bold"/>
                        </a:rPr>
                        <a:t>F1 Score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952154">
                <a:tc>
                  <a:txBody>
                    <a:bodyPr/>
                    <a:lstStyle/>
                    <a:p>
                      <a:pPr algn="ctr">
                        <a:lnSpc>
                          <a:spcPts val="3359"/>
                        </a:lnSpc>
                        <a:defRPr/>
                      </a:pPr>
                      <a:r>
                        <a:rPr lang="en-US" sz="2399" dirty="0" err="1">
                          <a:solidFill>
                            <a:srgbClr val="F4F4F4"/>
                          </a:solidFill>
                          <a:latin typeface="Calibri (MS) Bold"/>
                          <a:ea typeface="Calibri (MS) Bold"/>
                          <a:cs typeface="Calibri (MS) Bold"/>
                          <a:sym typeface="Calibri (MS) Bold"/>
                        </a:rPr>
                        <a:t>KNeighborsClassifier</a:t>
                      </a:r>
                      <a:endParaRPr lang="en-US" sz="1100" dirty="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F4F4F4"/>
                          </a:solidFill>
                          <a:latin typeface="Calibri (MS) Bold"/>
                          <a:ea typeface="Calibri (MS) Bold"/>
                          <a:cs typeface="Calibri (MS) Bold"/>
                          <a:sym typeface="Calibri (MS) Bold"/>
                        </a:rPr>
                        <a:t>0.93</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F4F4F4"/>
                          </a:solidFill>
                          <a:latin typeface="Calibri (MS) Bold"/>
                          <a:ea typeface="Calibri (MS) Bold"/>
                          <a:cs typeface="Calibri (MS) Bold"/>
                          <a:sym typeface="Calibri (MS) Bold"/>
                        </a:rPr>
                        <a:t>0.88</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F4F4F4"/>
                          </a:solidFill>
                          <a:latin typeface="Calibri (MS) Bold"/>
                          <a:ea typeface="Calibri (MS) Bold"/>
                          <a:cs typeface="Calibri (MS) Bold"/>
                          <a:sym typeface="Calibri (MS) Bold"/>
                        </a:rPr>
                        <a:t>0.99</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F4F4F4"/>
                          </a:solidFill>
                          <a:latin typeface="Calibri (MS) Bold"/>
                          <a:ea typeface="Calibri (MS) Bold"/>
                          <a:cs typeface="Calibri (MS) Bold"/>
                          <a:sym typeface="Calibri (MS) Bold"/>
                        </a:rPr>
                        <a:t>0.93</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952154">
                <a:tc>
                  <a:txBody>
                    <a:bodyPr/>
                    <a:lstStyle/>
                    <a:p>
                      <a:pPr algn="ctr">
                        <a:lnSpc>
                          <a:spcPts val="3359"/>
                        </a:lnSpc>
                        <a:defRPr/>
                      </a:pPr>
                      <a:r>
                        <a:rPr lang="en-US" sz="2399" dirty="0" err="1">
                          <a:solidFill>
                            <a:srgbClr val="F4F4F4"/>
                          </a:solidFill>
                          <a:latin typeface="Calibri (MS) Bold"/>
                          <a:ea typeface="Calibri (MS) Bold"/>
                          <a:cs typeface="Calibri (MS) Bold"/>
                          <a:sym typeface="Calibri (MS) Bold"/>
                        </a:rPr>
                        <a:t>RandomForestClassifier</a:t>
                      </a:r>
                      <a:endParaRPr lang="en-US" sz="1100" dirty="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dirty="0">
                          <a:solidFill>
                            <a:srgbClr val="F4F4F4"/>
                          </a:solidFill>
                          <a:latin typeface="Calibri (MS) Bold"/>
                          <a:ea typeface="Calibri (MS) Bold"/>
                          <a:cs typeface="Calibri (MS) Bold"/>
                          <a:sym typeface="Calibri (MS) Bold"/>
                        </a:rPr>
                        <a:t>0.98</a:t>
                      </a:r>
                      <a:endParaRPr lang="en-US" sz="1100" dirty="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dirty="0">
                          <a:solidFill>
                            <a:srgbClr val="F4F4F4"/>
                          </a:solidFill>
                          <a:latin typeface="Calibri (MS) Bold"/>
                          <a:ea typeface="Calibri (MS) Bold"/>
                          <a:cs typeface="Calibri (MS) Bold"/>
                          <a:sym typeface="Calibri (MS) Bold"/>
                        </a:rPr>
                        <a:t>0.98</a:t>
                      </a:r>
                      <a:endParaRPr lang="en-US" sz="1100" dirty="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dirty="0">
                          <a:solidFill>
                            <a:srgbClr val="F4F4F4"/>
                          </a:solidFill>
                          <a:latin typeface="Calibri (MS) Bold"/>
                          <a:ea typeface="Calibri (MS) Bold"/>
                          <a:cs typeface="Calibri (MS) Bold"/>
                          <a:sym typeface="Calibri (MS) Bold"/>
                        </a:rPr>
                        <a:t>0.98</a:t>
                      </a:r>
                      <a:endParaRPr lang="en-US" sz="1100" dirty="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dirty="0">
                          <a:solidFill>
                            <a:srgbClr val="F4F4F4"/>
                          </a:solidFill>
                          <a:latin typeface="Calibri (MS) Bold"/>
                          <a:ea typeface="Calibri (MS) Bold"/>
                          <a:cs typeface="Calibri (MS) Bold"/>
                          <a:sym typeface="Calibri (MS) Bold"/>
                        </a:rPr>
                        <a:t>0.98</a:t>
                      </a:r>
                      <a:endParaRPr lang="en-US" sz="1100" dirty="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658992">
                <a:tc>
                  <a:txBody>
                    <a:bodyPr/>
                    <a:lstStyle/>
                    <a:p>
                      <a:pPr algn="ctr">
                        <a:lnSpc>
                          <a:spcPts val="3359"/>
                        </a:lnSpc>
                        <a:defRPr/>
                      </a:pPr>
                      <a:r>
                        <a:rPr lang="en-US" sz="2399">
                          <a:solidFill>
                            <a:srgbClr val="F4F4F4"/>
                          </a:solidFill>
                          <a:latin typeface="Calibri (MS) Bold"/>
                          <a:ea typeface="Calibri (MS) Bold"/>
                          <a:cs typeface="Calibri (MS) Bold"/>
                          <a:sym typeface="Calibri (MS) Bold"/>
                        </a:rPr>
                        <a:t>DecisionTreeClassifier</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F4F4F4"/>
                          </a:solidFill>
                          <a:latin typeface="Calibri (MS) Bold"/>
                          <a:ea typeface="Calibri (MS) Bold"/>
                          <a:cs typeface="Calibri (MS) Bold"/>
                          <a:sym typeface="Calibri (MS) Bold"/>
                        </a:rPr>
                        <a:t>0.96</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F4F4F4"/>
                          </a:solidFill>
                          <a:latin typeface="Calibri (MS) Bold"/>
                          <a:ea typeface="Calibri (MS) Bold"/>
                          <a:cs typeface="Calibri (MS) Bold"/>
                          <a:sym typeface="Calibri (MS) Bold"/>
                        </a:rPr>
                        <a:t>0.96</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F4F4F4"/>
                          </a:solidFill>
                          <a:latin typeface="Calibri (MS) Bold"/>
                          <a:ea typeface="Calibri (MS) Bold"/>
                          <a:cs typeface="Calibri (MS) Bold"/>
                          <a:sym typeface="Calibri (MS) Bold"/>
                        </a:rPr>
                        <a:t>0.97</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F4F4F4"/>
                          </a:solidFill>
                          <a:latin typeface="Calibri (MS) Bold"/>
                          <a:ea typeface="Calibri (MS) Bold"/>
                          <a:cs typeface="Calibri (MS) Bold"/>
                          <a:sym typeface="Calibri (MS) Bold"/>
                        </a:rPr>
                        <a:t>0.96</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658992">
                <a:tc>
                  <a:txBody>
                    <a:bodyPr/>
                    <a:lstStyle/>
                    <a:p>
                      <a:pPr algn="ctr">
                        <a:lnSpc>
                          <a:spcPts val="3359"/>
                        </a:lnSpc>
                        <a:defRPr/>
                      </a:pPr>
                      <a:r>
                        <a:rPr lang="en-US" sz="2399">
                          <a:solidFill>
                            <a:srgbClr val="F4F4F4"/>
                          </a:solidFill>
                          <a:latin typeface="Calibri (MS) Bold"/>
                          <a:ea typeface="Calibri (MS) Bold"/>
                          <a:cs typeface="Calibri (MS) Bold"/>
                          <a:sym typeface="Calibri (MS) Bold"/>
                        </a:rPr>
                        <a:t>XGBClassifier</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F4F4F4"/>
                          </a:solidFill>
                          <a:latin typeface="Calibri (MS) Bold"/>
                          <a:ea typeface="Calibri (MS) Bold"/>
                          <a:cs typeface="Calibri (MS) Bold"/>
                          <a:sym typeface="Calibri (MS) Bold"/>
                        </a:rPr>
                        <a:t>0.98</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F4F4F4"/>
                          </a:solidFill>
                          <a:latin typeface="Calibri (MS) Bold"/>
                          <a:ea typeface="Calibri (MS) Bold"/>
                          <a:cs typeface="Calibri (MS) Bold"/>
                          <a:sym typeface="Calibri (MS) Bold"/>
                        </a:rPr>
                        <a:t>0.99</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F4F4F4"/>
                          </a:solidFill>
                          <a:latin typeface="Calibri (MS) Bold"/>
                          <a:ea typeface="Calibri (MS) Bold"/>
                          <a:cs typeface="Calibri (MS) Bold"/>
                          <a:sym typeface="Calibri (MS) Bold"/>
                        </a:rPr>
                        <a:t>0.97</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F4F4F4"/>
                          </a:solidFill>
                          <a:latin typeface="Calibri (MS) Bold"/>
                          <a:ea typeface="Calibri (MS) Bold"/>
                          <a:cs typeface="Calibri (MS) Bold"/>
                          <a:sym typeface="Calibri (MS) Bold"/>
                        </a:rPr>
                        <a:t>0.98</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658992">
                <a:tc>
                  <a:txBody>
                    <a:bodyPr/>
                    <a:lstStyle/>
                    <a:p>
                      <a:pPr algn="ctr">
                        <a:lnSpc>
                          <a:spcPts val="3359"/>
                        </a:lnSpc>
                        <a:defRPr/>
                      </a:pPr>
                      <a:r>
                        <a:rPr lang="en-US" sz="2399">
                          <a:solidFill>
                            <a:srgbClr val="F4F4F4"/>
                          </a:solidFill>
                          <a:latin typeface="Calibri (MS) Bold"/>
                          <a:ea typeface="Calibri (MS) Bold"/>
                          <a:cs typeface="Calibri (MS) Bold"/>
                          <a:sym typeface="Calibri (MS) Bold"/>
                        </a:rPr>
                        <a:t>NaiveBayes</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F4F4F4"/>
                          </a:solidFill>
                          <a:latin typeface="Calibri (MS) Bold"/>
                          <a:ea typeface="Calibri (MS) Bold"/>
                          <a:cs typeface="Calibri (MS) Bold"/>
                          <a:sym typeface="Calibri (MS) Bold"/>
                        </a:rPr>
                        <a:t>0.53</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F4F4F4"/>
                          </a:solidFill>
                          <a:latin typeface="Calibri (MS) Bold"/>
                          <a:ea typeface="Calibri (MS) Bold"/>
                          <a:cs typeface="Calibri (MS) Bold"/>
                          <a:sym typeface="Calibri (MS) Bold"/>
                        </a:rPr>
                        <a:t>0.52</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F4F4F4"/>
                          </a:solidFill>
                          <a:latin typeface="Calibri (MS) Bold"/>
                          <a:ea typeface="Calibri (MS) Bold"/>
                          <a:cs typeface="Calibri (MS) Bold"/>
                          <a:sym typeface="Calibri (MS) Bold"/>
                        </a:rPr>
                        <a:t>0.95</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F4F4F4"/>
                          </a:solidFill>
                          <a:latin typeface="Calibri (MS) Bold"/>
                          <a:ea typeface="Calibri (MS) Bold"/>
                          <a:cs typeface="Calibri (MS) Bold"/>
                          <a:sym typeface="Calibri (MS) Bold"/>
                        </a:rPr>
                        <a:t>0.67</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952154">
                <a:tc>
                  <a:txBody>
                    <a:bodyPr/>
                    <a:lstStyle/>
                    <a:p>
                      <a:pPr algn="ctr">
                        <a:lnSpc>
                          <a:spcPts val="3359"/>
                        </a:lnSpc>
                        <a:defRPr/>
                      </a:pPr>
                      <a:r>
                        <a:rPr lang="en-US" sz="2399">
                          <a:solidFill>
                            <a:srgbClr val="F4F4F4"/>
                          </a:solidFill>
                          <a:latin typeface="Calibri (MS) Bold"/>
                          <a:ea typeface="Calibri (MS) Bold"/>
                          <a:cs typeface="Calibri (MS) Bold"/>
                          <a:sym typeface="Calibri (MS) Bold"/>
                        </a:rPr>
                        <a:t>GradientBoostingClassifier</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F4F4F4"/>
                          </a:solidFill>
                          <a:latin typeface="Calibri (MS) Bold"/>
                          <a:ea typeface="Calibri (MS) Bold"/>
                          <a:cs typeface="Calibri (MS) Bold"/>
                          <a:sym typeface="Calibri (MS) Bold"/>
                        </a:rPr>
                        <a:t>0.90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F4F4F4"/>
                          </a:solidFill>
                          <a:latin typeface="Calibri (MS) Bold"/>
                          <a:ea typeface="Calibri (MS) Bold"/>
                          <a:cs typeface="Calibri (MS) Bold"/>
                          <a:sym typeface="Calibri (MS) Bold"/>
                        </a:rPr>
                        <a:t>0.92</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F4F4F4"/>
                          </a:solidFill>
                          <a:latin typeface="Calibri (MS) Bold"/>
                          <a:ea typeface="Calibri (MS) Bold"/>
                          <a:cs typeface="Calibri (MS) Bold"/>
                          <a:sym typeface="Calibri (MS) Bold"/>
                        </a:rPr>
                        <a:t>0.88</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F4F4F4"/>
                          </a:solidFill>
                          <a:latin typeface="Calibri (MS) Bold"/>
                          <a:ea typeface="Calibri (MS) Bold"/>
                          <a:cs typeface="Calibri (MS) Bold"/>
                          <a:sym typeface="Calibri (MS) Bold"/>
                        </a:rPr>
                        <a:t>0.90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658992">
                <a:tc>
                  <a:txBody>
                    <a:bodyPr/>
                    <a:lstStyle/>
                    <a:p>
                      <a:pPr algn="ctr">
                        <a:lnSpc>
                          <a:spcPts val="3359"/>
                        </a:lnSpc>
                        <a:defRPr/>
                      </a:pPr>
                      <a:r>
                        <a:rPr lang="en-US" sz="2399">
                          <a:solidFill>
                            <a:srgbClr val="F4F4F4"/>
                          </a:solidFill>
                          <a:latin typeface="Calibri (MS) Bold"/>
                          <a:ea typeface="Calibri (MS) Bold"/>
                          <a:cs typeface="Calibri (MS) Bold"/>
                          <a:sym typeface="Calibri (MS) Bold"/>
                        </a:rPr>
                        <a:t>AdaBoostClassifier</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F4F4F4"/>
                          </a:solidFill>
                          <a:latin typeface="Calibri (MS) Bold"/>
                          <a:ea typeface="Calibri (MS) Bold"/>
                          <a:cs typeface="Calibri (MS) Bold"/>
                          <a:sym typeface="Calibri (MS) Bold"/>
                        </a:rPr>
                        <a:t>0.86</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F4F4F4"/>
                          </a:solidFill>
                          <a:latin typeface="Calibri (MS) Bold"/>
                          <a:ea typeface="Calibri (MS) Bold"/>
                          <a:cs typeface="Calibri (MS) Bold"/>
                          <a:sym typeface="Calibri (MS) Bold"/>
                        </a:rPr>
                        <a:t>0.86</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F4F4F4"/>
                          </a:solidFill>
                          <a:latin typeface="Calibri (MS) Bold"/>
                          <a:ea typeface="Calibri (MS) Bold"/>
                          <a:cs typeface="Calibri (MS) Bold"/>
                          <a:sym typeface="Calibri (MS) Bold"/>
                        </a:rPr>
                        <a:t>0.86</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F4F4F4"/>
                          </a:solidFill>
                          <a:latin typeface="Calibri (MS) Bold"/>
                          <a:ea typeface="Calibri (MS) Bold"/>
                          <a:cs typeface="Calibri (MS) Bold"/>
                          <a:sym typeface="Calibri (MS) Bold"/>
                        </a:rPr>
                        <a:t>0.86</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658992">
                <a:tc>
                  <a:txBody>
                    <a:bodyPr/>
                    <a:lstStyle/>
                    <a:p>
                      <a:pPr algn="ctr">
                        <a:lnSpc>
                          <a:spcPts val="3359"/>
                        </a:lnSpc>
                        <a:defRPr/>
                      </a:pPr>
                      <a:r>
                        <a:rPr lang="en-US" sz="2399">
                          <a:solidFill>
                            <a:srgbClr val="F4F4F4"/>
                          </a:solidFill>
                          <a:latin typeface="Calibri (MS) Bold"/>
                          <a:ea typeface="Calibri (MS) Bold"/>
                          <a:cs typeface="Calibri (MS) Bold"/>
                          <a:sym typeface="Calibri (MS) Bold"/>
                        </a:rPr>
                        <a:t>LogisticRegression</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F4F4F4"/>
                          </a:solidFill>
                          <a:latin typeface="Calibri (MS) Bold"/>
                          <a:ea typeface="Calibri (MS) Bold"/>
                          <a:cs typeface="Calibri (MS) Bold"/>
                          <a:sym typeface="Calibri (MS) Bold"/>
                        </a:rPr>
                        <a:t>0.71</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F4F4F4"/>
                          </a:solidFill>
                          <a:latin typeface="Calibri (MS) Bold"/>
                          <a:ea typeface="Calibri (MS) Bold"/>
                          <a:cs typeface="Calibri (MS) Bold"/>
                          <a:sym typeface="Calibri (MS) Bold"/>
                        </a:rPr>
                        <a:t>0.77</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a:solidFill>
                            <a:srgbClr val="F4F4F4"/>
                          </a:solidFill>
                          <a:latin typeface="Calibri (MS) Bold"/>
                          <a:ea typeface="Calibri (MS) Bold"/>
                          <a:cs typeface="Calibri (MS) Bold"/>
                          <a:sym typeface="Calibri (MS) Bold"/>
                        </a:rPr>
                        <a:t>0.61</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399" dirty="0">
                          <a:solidFill>
                            <a:srgbClr val="F4F4F4"/>
                          </a:solidFill>
                          <a:latin typeface="Calibri (MS) Bold"/>
                          <a:ea typeface="Calibri (MS) Bold"/>
                          <a:cs typeface="Calibri (MS) Bold"/>
                          <a:sym typeface="Calibri (MS) Bold"/>
                        </a:rPr>
                        <a:t>0.68</a:t>
                      </a:r>
                      <a:endParaRPr lang="en-US" sz="1100" dirty="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
        <p:nvSpPr>
          <p:cNvPr id="14" name="TextBox 14"/>
          <p:cNvSpPr txBox="1"/>
          <p:nvPr/>
        </p:nvSpPr>
        <p:spPr>
          <a:xfrm>
            <a:off x="32363" y="441453"/>
            <a:ext cx="17769031" cy="1483921"/>
          </a:xfrm>
          <a:prstGeom prst="rect">
            <a:avLst/>
          </a:prstGeom>
        </p:spPr>
        <p:txBody>
          <a:bodyPr lIns="0" tIns="0" rIns="0" bIns="0" rtlCol="0" anchor="t">
            <a:spAutoFit/>
          </a:bodyPr>
          <a:lstStyle/>
          <a:p>
            <a:pPr algn="ctr">
              <a:lnSpc>
                <a:spcPts val="5640"/>
              </a:lnSpc>
            </a:pPr>
            <a:r>
              <a:rPr lang="en-US" sz="6000" dirty="0">
                <a:solidFill>
                  <a:srgbClr val="F7F7F0"/>
                </a:solidFill>
                <a:latin typeface="Aileron Bold"/>
                <a:ea typeface="Aileron Bold"/>
                <a:cs typeface="Aileron Bold"/>
                <a:sym typeface="Aileron Bold"/>
              </a:rPr>
              <a:t>FINAL MODEL EVALUATION METRICS       (SMOTE-TOMEK )</a:t>
            </a:r>
          </a:p>
        </p:txBody>
      </p:sp>
      <p:sp>
        <p:nvSpPr>
          <p:cNvPr id="15" name="TextBox 15"/>
          <p:cNvSpPr txBox="1"/>
          <p:nvPr/>
        </p:nvSpPr>
        <p:spPr>
          <a:xfrm>
            <a:off x="165073" y="2186454"/>
            <a:ext cx="9592851" cy="798195"/>
          </a:xfrm>
          <a:prstGeom prst="rect">
            <a:avLst/>
          </a:prstGeom>
        </p:spPr>
        <p:txBody>
          <a:bodyPr lIns="0" tIns="0" rIns="0" bIns="0" rtlCol="0" anchor="t">
            <a:spAutoFit/>
          </a:bodyPr>
          <a:lstStyle/>
          <a:p>
            <a:pPr algn="ctr">
              <a:lnSpc>
                <a:spcPts val="5880"/>
              </a:lnSpc>
            </a:pPr>
            <a:r>
              <a:rPr lang="en-US" sz="4200">
                <a:solidFill>
                  <a:srgbClr val="F4F4F4"/>
                </a:solidFill>
                <a:latin typeface="Calibri (MS) Bold"/>
                <a:ea typeface="Calibri (MS) Bold"/>
                <a:cs typeface="Calibri (MS) Bold"/>
                <a:sym typeface="Calibri (MS) Bold"/>
              </a:rPr>
              <a:t>Test Data Performance</a:t>
            </a:r>
          </a:p>
        </p:txBody>
      </p:sp>
      <p:sp>
        <p:nvSpPr>
          <p:cNvPr id="16" name="TextBox 16"/>
          <p:cNvSpPr txBox="1"/>
          <p:nvPr/>
        </p:nvSpPr>
        <p:spPr>
          <a:xfrm>
            <a:off x="10399209" y="2286176"/>
            <a:ext cx="6970580" cy="566694"/>
          </a:xfrm>
          <a:prstGeom prst="rect">
            <a:avLst/>
          </a:prstGeom>
        </p:spPr>
        <p:txBody>
          <a:bodyPr lIns="0" tIns="0" rIns="0" bIns="0" rtlCol="0" anchor="t">
            <a:spAutoFit/>
          </a:bodyPr>
          <a:lstStyle/>
          <a:p>
            <a:pPr algn="ctr">
              <a:lnSpc>
                <a:spcPts val="4741"/>
              </a:lnSpc>
            </a:pPr>
            <a:r>
              <a:rPr lang="en-US" sz="3386" dirty="0">
                <a:solidFill>
                  <a:srgbClr val="F4F4F4"/>
                </a:solidFill>
                <a:latin typeface="Calibri (MS) Bold"/>
                <a:ea typeface="Calibri (MS) Bold"/>
                <a:cs typeface="Calibri (MS) Bold"/>
                <a:sym typeface="Calibri (MS) Bold"/>
              </a:rPr>
              <a:t>ROC-AUC Curve for Random Forest</a:t>
            </a:r>
          </a:p>
        </p:txBody>
      </p:sp>
      <p:sp>
        <p:nvSpPr>
          <p:cNvPr id="17" name="TextBox 17"/>
          <p:cNvSpPr txBox="1"/>
          <p:nvPr/>
        </p:nvSpPr>
        <p:spPr>
          <a:xfrm>
            <a:off x="17514565" y="9579227"/>
            <a:ext cx="542094" cy="624979"/>
          </a:xfrm>
          <a:prstGeom prst="rect">
            <a:avLst/>
          </a:prstGeom>
        </p:spPr>
        <p:txBody>
          <a:bodyPr lIns="0" tIns="0" rIns="0" bIns="0" rtlCol="0" anchor="t">
            <a:spAutoFit/>
          </a:bodyPr>
          <a:lstStyle/>
          <a:p>
            <a:pPr algn="ctr">
              <a:lnSpc>
                <a:spcPts val="5163"/>
              </a:lnSpc>
            </a:pPr>
            <a:r>
              <a:rPr lang="en-US" sz="3687" dirty="0">
                <a:solidFill>
                  <a:srgbClr val="040506"/>
                </a:solidFill>
                <a:latin typeface="Calibri (MS) Bold"/>
                <a:ea typeface="Calibri (MS) Bold"/>
                <a:cs typeface="Calibri (MS) Bold"/>
                <a:sym typeface="Calibri (MS) Bold"/>
              </a:rPr>
              <a:t>18</a:t>
            </a:r>
          </a:p>
        </p:txBody>
      </p:sp>
      <p:pic>
        <p:nvPicPr>
          <p:cNvPr id="2056" name="Picture 8">
            <a:extLst>
              <a:ext uri="{FF2B5EF4-FFF2-40B4-BE49-F238E27FC236}">
                <a16:creationId xmlns:a16="http://schemas.microsoft.com/office/drawing/2014/main" xmlns="" id="{C6B04285-4AA8-8DB5-CF2F-BA1826A1AB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6676" y="3138397"/>
            <a:ext cx="8337115" cy="64408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46279"/>
        </a:solidFill>
        <a:effectLst/>
      </p:bgPr>
    </p:bg>
    <p:spTree>
      <p:nvGrpSpPr>
        <p:cNvPr id="1" name=""/>
        <p:cNvGrpSpPr/>
        <p:nvPr/>
      </p:nvGrpSpPr>
      <p:grpSpPr>
        <a:xfrm>
          <a:off x="0" y="0"/>
          <a:ext cx="0" cy="0"/>
          <a:chOff x="0" y="0"/>
          <a:chExt cx="0" cy="0"/>
        </a:xfrm>
      </p:grpSpPr>
      <p:grpSp>
        <p:nvGrpSpPr>
          <p:cNvPr id="2" name="Group 2"/>
          <p:cNvGrpSpPr/>
          <p:nvPr/>
        </p:nvGrpSpPr>
        <p:grpSpPr>
          <a:xfrm>
            <a:off x="0" y="1638301"/>
            <a:ext cx="18457069" cy="8670010"/>
            <a:chOff x="23653" y="-1187697"/>
            <a:chExt cx="25117426" cy="6249290"/>
          </a:xfrm>
        </p:grpSpPr>
        <p:sp>
          <p:nvSpPr>
            <p:cNvPr id="3" name="Freeform 3"/>
            <p:cNvSpPr/>
            <p:nvPr/>
          </p:nvSpPr>
          <p:spPr>
            <a:xfrm flipH="1">
              <a:off x="23653" y="-1187697"/>
              <a:ext cx="25117426" cy="6249290"/>
            </a:xfrm>
            <a:custGeom>
              <a:avLst/>
              <a:gdLst/>
              <a:ahLst/>
              <a:cxnLst/>
              <a:rect l="l" t="t" r="r" b="b"/>
              <a:pathLst>
                <a:path w="25117425" h="6249289">
                  <a:moveTo>
                    <a:pt x="25117425" y="0"/>
                  </a:moveTo>
                  <a:lnTo>
                    <a:pt x="0" y="0"/>
                  </a:lnTo>
                  <a:lnTo>
                    <a:pt x="0" y="6249289"/>
                  </a:lnTo>
                  <a:lnTo>
                    <a:pt x="25117425" y="6249289"/>
                  </a:lnTo>
                  <a:lnTo>
                    <a:pt x="25117425" y="0"/>
                  </a:lnTo>
                  <a:close/>
                </a:path>
              </a:pathLst>
            </a:custGeom>
            <a:blipFill>
              <a:blip r:embed="rId3"/>
              <a:stretch>
                <a:fillRect t="-23407" b="-23407"/>
              </a:stretch>
            </a:blipFill>
          </p:spPr>
        </p:sp>
      </p:grpSp>
      <p:graphicFrame>
        <p:nvGraphicFramePr>
          <p:cNvPr id="10" name="Table 10"/>
          <p:cNvGraphicFramePr>
            <a:graphicFrameLocks noGrp="1"/>
          </p:cNvGraphicFramePr>
          <p:nvPr>
            <p:extLst>
              <p:ext uri="{D42A27DB-BD31-4B8C-83A1-F6EECF244321}">
                <p14:modId xmlns:p14="http://schemas.microsoft.com/office/powerpoint/2010/main" val="1810720471"/>
              </p:ext>
            </p:extLst>
          </p:nvPr>
        </p:nvGraphicFramePr>
        <p:xfrm>
          <a:off x="252571" y="2128424"/>
          <a:ext cx="18034000" cy="7210116"/>
        </p:xfrm>
        <a:graphic>
          <a:graphicData uri="http://schemas.openxmlformats.org/drawingml/2006/table">
            <a:tbl>
              <a:tblPr/>
              <a:tblGrid>
                <a:gridCol w="2746287">
                  <a:extLst>
                    <a:ext uri="{9D8B030D-6E8A-4147-A177-3AD203B41FA5}">
                      <a16:colId xmlns:a16="http://schemas.microsoft.com/office/drawing/2014/main" xmlns="" val="20000"/>
                    </a:ext>
                  </a:extLst>
                </a:gridCol>
                <a:gridCol w="1353413">
                  <a:extLst>
                    <a:ext uri="{9D8B030D-6E8A-4147-A177-3AD203B41FA5}">
                      <a16:colId xmlns:a16="http://schemas.microsoft.com/office/drawing/2014/main" xmlns="" val="20001"/>
                    </a:ext>
                  </a:extLst>
                </a:gridCol>
                <a:gridCol w="1421848">
                  <a:extLst>
                    <a:ext uri="{9D8B030D-6E8A-4147-A177-3AD203B41FA5}">
                      <a16:colId xmlns:a16="http://schemas.microsoft.com/office/drawing/2014/main" xmlns="" val="20002"/>
                    </a:ext>
                  </a:extLst>
                </a:gridCol>
                <a:gridCol w="1360561">
                  <a:extLst>
                    <a:ext uri="{9D8B030D-6E8A-4147-A177-3AD203B41FA5}">
                      <a16:colId xmlns:a16="http://schemas.microsoft.com/office/drawing/2014/main" xmlns="" val="20003"/>
                    </a:ext>
                  </a:extLst>
                </a:gridCol>
                <a:gridCol w="1501087">
                  <a:extLst>
                    <a:ext uri="{9D8B030D-6E8A-4147-A177-3AD203B41FA5}">
                      <a16:colId xmlns:a16="http://schemas.microsoft.com/office/drawing/2014/main" xmlns="" val="20004"/>
                    </a:ext>
                  </a:extLst>
                </a:gridCol>
                <a:gridCol w="1148601">
                  <a:extLst>
                    <a:ext uri="{9D8B030D-6E8A-4147-A177-3AD203B41FA5}">
                      <a16:colId xmlns:a16="http://schemas.microsoft.com/office/drawing/2014/main" xmlns="" val="20005"/>
                    </a:ext>
                  </a:extLst>
                </a:gridCol>
                <a:gridCol w="1067317">
                  <a:extLst>
                    <a:ext uri="{9D8B030D-6E8A-4147-A177-3AD203B41FA5}">
                      <a16:colId xmlns:a16="http://schemas.microsoft.com/office/drawing/2014/main" xmlns="" val="20006"/>
                    </a:ext>
                  </a:extLst>
                </a:gridCol>
                <a:gridCol w="1368552">
                  <a:extLst>
                    <a:ext uri="{9D8B030D-6E8A-4147-A177-3AD203B41FA5}">
                      <a16:colId xmlns:a16="http://schemas.microsoft.com/office/drawing/2014/main" xmlns="" val="20007"/>
                    </a:ext>
                  </a:extLst>
                </a:gridCol>
                <a:gridCol w="1320737">
                  <a:extLst>
                    <a:ext uri="{9D8B030D-6E8A-4147-A177-3AD203B41FA5}">
                      <a16:colId xmlns:a16="http://schemas.microsoft.com/office/drawing/2014/main" xmlns="" val="20008"/>
                    </a:ext>
                  </a:extLst>
                </a:gridCol>
                <a:gridCol w="2460311">
                  <a:extLst>
                    <a:ext uri="{9D8B030D-6E8A-4147-A177-3AD203B41FA5}">
                      <a16:colId xmlns:a16="http://schemas.microsoft.com/office/drawing/2014/main" xmlns="" val="20009"/>
                    </a:ext>
                  </a:extLst>
                </a:gridCol>
                <a:gridCol w="2285286">
                  <a:extLst>
                    <a:ext uri="{9D8B030D-6E8A-4147-A177-3AD203B41FA5}">
                      <a16:colId xmlns:a16="http://schemas.microsoft.com/office/drawing/2014/main" xmlns="" val="20010"/>
                    </a:ext>
                  </a:extLst>
                </a:gridCol>
              </a:tblGrid>
              <a:tr h="1318248">
                <a:tc>
                  <a:txBody>
                    <a:bodyPr/>
                    <a:lstStyle/>
                    <a:p>
                      <a:pPr algn="ctr">
                        <a:lnSpc>
                          <a:spcPts val="3639"/>
                        </a:lnSpc>
                        <a:defRPr/>
                      </a:pPr>
                      <a:r>
                        <a:rPr lang="en-US" sz="2598" dirty="0">
                          <a:solidFill>
                            <a:srgbClr val="F4F4F4"/>
                          </a:solidFill>
                          <a:latin typeface="Calibri (MS) Bold"/>
                          <a:ea typeface="Calibri (MS) Bold"/>
                          <a:cs typeface="Calibri (MS) Bold"/>
                          <a:sym typeface="Calibri (MS) Bold"/>
                        </a:rPr>
                        <a:t>Model</a:t>
                      </a:r>
                      <a:endParaRPr lang="en-US" sz="1100" dirty="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639"/>
                        </a:lnSpc>
                        <a:defRPr/>
                      </a:pPr>
                      <a:r>
                        <a:rPr lang="en-US" sz="2598" dirty="0">
                          <a:solidFill>
                            <a:srgbClr val="F4F4F4"/>
                          </a:solidFill>
                          <a:latin typeface="Calibri (MS) Bold"/>
                          <a:ea typeface="Calibri (MS) Bold"/>
                          <a:cs typeface="Calibri (MS) Bold"/>
                          <a:sym typeface="Calibri (MS) Bold"/>
                        </a:rPr>
                        <a:t>Accuracy (Train)</a:t>
                      </a:r>
                      <a:endParaRPr lang="en-US" sz="1100" dirty="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639"/>
                        </a:lnSpc>
                        <a:defRPr/>
                      </a:pPr>
                      <a:r>
                        <a:rPr lang="en-US" sz="2598">
                          <a:solidFill>
                            <a:srgbClr val="F4F4F4"/>
                          </a:solidFill>
                          <a:latin typeface="Calibri (MS) Bold"/>
                          <a:ea typeface="Calibri (MS) Bold"/>
                          <a:cs typeface="Calibri (MS) Bold"/>
                          <a:sym typeface="Calibri (MS) Bold"/>
                        </a:rPr>
                        <a:t>Accuracy (Test)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639"/>
                        </a:lnSpc>
                        <a:defRPr/>
                      </a:pPr>
                      <a:r>
                        <a:rPr lang="en-US" sz="2598">
                          <a:solidFill>
                            <a:srgbClr val="F4F4F4"/>
                          </a:solidFill>
                          <a:latin typeface="Calibri (MS) Bold"/>
                          <a:ea typeface="Calibri (MS) Bold"/>
                          <a:cs typeface="Calibri (MS) Bold"/>
                          <a:sym typeface="Calibri (MS) Bold"/>
                        </a:rPr>
                        <a:t>Precision (Train)</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639"/>
                        </a:lnSpc>
                        <a:defRPr/>
                      </a:pPr>
                      <a:r>
                        <a:rPr lang="en-US" sz="2598">
                          <a:solidFill>
                            <a:srgbClr val="F4F4F4"/>
                          </a:solidFill>
                          <a:latin typeface="Calibri (MS) Bold"/>
                          <a:ea typeface="Calibri (MS) Bold"/>
                          <a:cs typeface="Calibri (MS) Bold"/>
                          <a:sym typeface="Calibri (MS) Bold"/>
                        </a:rPr>
                        <a:t>Precision (Test)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639"/>
                        </a:lnSpc>
                        <a:defRPr/>
                      </a:pPr>
                      <a:r>
                        <a:rPr lang="en-US" sz="2598">
                          <a:solidFill>
                            <a:srgbClr val="F4F4F4"/>
                          </a:solidFill>
                          <a:latin typeface="Calibri (MS) Bold"/>
                          <a:ea typeface="Calibri (MS) Bold"/>
                          <a:cs typeface="Calibri (MS) Bold"/>
                          <a:sym typeface="Calibri (MS) Bold"/>
                        </a:rPr>
                        <a:t>Recall (Train)</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639"/>
                        </a:lnSpc>
                        <a:defRPr/>
                      </a:pPr>
                      <a:r>
                        <a:rPr lang="en-US" sz="2598">
                          <a:solidFill>
                            <a:srgbClr val="F4F4F4"/>
                          </a:solidFill>
                          <a:latin typeface="Calibri (MS) Bold"/>
                          <a:ea typeface="Calibri (MS) Bold"/>
                          <a:cs typeface="Calibri (MS) Bold"/>
                          <a:sym typeface="Calibri (MS) Bold"/>
                        </a:rPr>
                        <a:t>Recall (Test)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639"/>
                        </a:lnSpc>
                        <a:defRPr/>
                      </a:pPr>
                      <a:r>
                        <a:rPr lang="en-US" sz="2598">
                          <a:solidFill>
                            <a:srgbClr val="F4F4F4"/>
                          </a:solidFill>
                          <a:latin typeface="Calibri (MS) Bold"/>
                          <a:ea typeface="Calibri (MS) Bold"/>
                          <a:cs typeface="Calibri (MS) Bold"/>
                          <a:sym typeface="Calibri (MS) Bold"/>
                        </a:rPr>
                        <a:t>F1 Score (Train)</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639"/>
                        </a:lnSpc>
                        <a:defRPr/>
                      </a:pPr>
                      <a:r>
                        <a:rPr lang="en-US" sz="2598">
                          <a:solidFill>
                            <a:srgbClr val="F4F4F4"/>
                          </a:solidFill>
                          <a:latin typeface="Calibri (MS) Bold"/>
                          <a:ea typeface="Calibri (MS) Bold"/>
                          <a:cs typeface="Calibri (MS) Bold"/>
                          <a:sym typeface="Calibri (MS) Bold"/>
                        </a:rPr>
                        <a:t>F1 Score (Test)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639"/>
                        </a:lnSpc>
                        <a:defRPr/>
                      </a:pPr>
                      <a:r>
                        <a:rPr lang="en-US" sz="2598">
                          <a:solidFill>
                            <a:srgbClr val="F4F4F4"/>
                          </a:solidFill>
                          <a:latin typeface="Calibri (MS) Bold"/>
                          <a:ea typeface="Calibri (MS) Bold"/>
                          <a:cs typeface="Calibri (MS) Bold"/>
                          <a:sym typeface="Calibri (MS) Bold"/>
                        </a:rPr>
                        <a:t>Cross_val_score (Train)</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639"/>
                        </a:lnSpc>
                        <a:defRPr/>
                      </a:pPr>
                      <a:r>
                        <a:rPr lang="en-US" sz="2598">
                          <a:solidFill>
                            <a:srgbClr val="F4F4F4"/>
                          </a:solidFill>
                          <a:latin typeface="Calibri (MS) Bold"/>
                          <a:ea typeface="Calibri (MS) Bold"/>
                          <a:cs typeface="Calibri (MS) Bold"/>
                          <a:sym typeface="Calibri (MS) Bold"/>
                        </a:rPr>
                        <a:t>Cross_val_score (Test)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949500">
                <a:tc>
                  <a:txBody>
                    <a:bodyPr/>
                    <a:lstStyle/>
                    <a:p>
                      <a:pPr algn="ctr">
                        <a:lnSpc>
                          <a:spcPts val="3779"/>
                        </a:lnSpc>
                        <a:defRPr/>
                      </a:pPr>
                      <a:r>
                        <a:rPr lang="en-US" sz="2698">
                          <a:solidFill>
                            <a:srgbClr val="F4F4F4"/>
                          </a:solidFill>
                          <a:latin typeface="Calibri (MS)"/>
                          <a:ea typeface="Calibri (MS)"/>
                          <a:cs typeface="Calibri (MS)"/>
                          <a:sym typeface="Calibri (MS)"/>
                        </a:rPr>
                        <a:t>KNNeighbors</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0.99</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dirty="0">
                          <a:solidFill>
                            <a:srgbClr val="F4F4F4"/>
                          </a:solidFill>
                          <a:latin typeface="Calibri (MS)"/>
                          <a:ea typeface="Calibri (MS)"/>
                          <a:cs typeface="Calibri (MS)"/>
                          <a:sym typeface="Calibri (MS)"/>
                        </a:rPr>
                        <a:t>0.97</a:t>
                      </a:r>
                      <a:endParaRPr lang="en-US" sz="1100" dirty="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dirty="0">
                          <a:solidFill>
                            <a:srgbClr val="F4F4F4"/>
                          </a:solidFill>
                          <a:latin typeface="Calibri (MS)"/>
                          <a:ea typeface="Calibri (MS)"/>
                          <a:cs typeface="Calibri (MS)"/>
                          <a:sym typeface="Calibri (MS)"/>
                        </a:rPr>
                        <a:t>0.98</a:t>
                      </a:r>
                      <a:endParaRPr lang="en-US" sz="1100" dirty="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0.96</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1.00</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1.00</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0.99</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0.98</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1.00</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1.00</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837631">
                <a:tc>
                  <a:txBody>
                    <a:bodyPr/>
                    <a:lstStyle/>
                    <a:p>
                      <a:pPr algn="ctr">
                        <a:lnSpc>
                          <a:spcPts val="3779"/>
                        </a:lnSpc>
                        <a:defRPr/>
                      </a:pPr>
                      <a:r>
                        <a:rPr lang="en-US" sz="2698">
                          <a:solidFill>
                            <a:srgbClr val="F4F4F4"/>
                          </a:solidFill>
                          <a:latin typeface="Calibri (MS)"/>
                          <a:ea typeface="Calibri (MS)"/>
                          <a:cs typeface="Calibri (MS)"/>
                          <a:sym typeface="Calibri (MS)"/>
                        </a:rPr>
                        <a:t>DecisionTreeClass</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1.00</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0.97</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1.00</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dirty="0">
                          <a:solidFill>
                            <a:srgbClr val="F4F4F4"/>
                          </a:solidFill>
                          <a:latin typeface="Calibri (MS)"/>
                          <a:ea typeface="Calibri (MS)"/>
                          <a:cs typeface="Calibri (MS)"/>
                          <a:sym typeface="Calibri (MS)"/>
                        </a:rPr>
                        <a:t>0.96</a:t>
                      </a:r>
                      <a:endParaRPr lang="en-US" sz="1100" dirty="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dirty="0">
                          <a:solidFill>
                            <a:srgbClr val="F4F4F4"/>
                          </a:solidFill>
                          <a:latin typeface="Calibri (MS)"/>
                          <a:ea typeface="Calibri (MS)"/>
                          <a:cs typeface="Calibri (MS)"/>
                          <a:sym typeface="Calibri (MS)"/>
                        </a:rPr>
                        <a:t>1.00</a:t>
                      </a:r>
                      <a:endParaRPr lang="en-US" sz="1100" dirty="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0.98</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1.00</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0.97</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0.97</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0.97</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637309">
                <a:tc>
                  <a:txBody>
                    <a:bodyPr/>
                    <a:lstStyle/>
                    <a:p>
                      <a:pPr algn="ctr">
                        <a:lnSpc>
                          <a:spcPts val="3779"/>
                        </a:lnSpc>
                        <a:defRPr/>
                      </a:pPr>
                      <a:r>
                        <a:rPr lang="en-US" sz="2698">
                          <a:solidFill>
                            <a:srgbClr val="F4F4F4"/>
                          </a:solidFill>
                          <a:latin typeface="Calibri (MS)"/>
                          <a:ea typeface="Calibri (MS)"/>
                          <a:cs typeface="Calibri (MS)"/>
                          <a:sym typeface="Calibri (MS)"/>
                        </a:rPr>
                        <a:t>RandomForest</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1.00</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0.99</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1.00</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0.99</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1.00</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dirty="0">
                          <a:solidFill>
                            <a:srgbClr val="F4F4F4"/>
                          </a:solidFill>
                          <a:latin typeface="Calibri (MS)"/>
                          <a:ea typeface="Calibri (MS)"/>
                          <a:cs typeface="Calibri (MS)"/>
                          <a:sym typeface="Calibri (MS)"/>
                        </a:rPr>
                        <a:t>0.99</a:t>
                      </a:r>
                      <a:endParaRPr lang="en-US" sz="1100" dirty="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1.00</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0.99</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0.99</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0.99</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629482">
                <a:tc>
                  <a:txBody>
                    <a:bodyPr/>
                    <a:lstStyle/>
                    <a:p>
                      <a:pPr algn="ctr">
                        <a:lnSpc>
                          <a:spcPts val="3779"/>
                        </a:lnSpc>
                        <a:defRPr/>
                      </a:pPr>
                      <a:r>
                        <a:rPr lang="en-US" sz="2698">
                          <a:solidFill>
                            <a:srgbClr val="F4F4F4"/>
                          </a:solidFill>
                          <a:latin typeface="Calibri (MS)"/>
                          <a:ea typeface="Calibri (MS)"/>
                          <a:cs typeface="Calibri (MS)"/>
                          <a:sym typeface="Calibri (MS)"/>
                        </a:rPr>
                        <a:t>XGBClassifier</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0.98</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0.97</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0.99</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0.99</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0.97</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0.96</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dirty="0">
                          <a:solidFill>
                            <a:srgbClr val="F4F4F4"/>
                          </a:solidFill>
                          <a:latin typeface="Calibri (MS)"/>
                          <a:ea typeface="Calibri (MS)"/>
                          <a:cs typeface="Calibri (MS)"/>
                          <a:sym typeface="Calibri (MS)"/>
                        </a:rPr>
                        <a:t>0.98</a:t>
                      </a:r>
                      <a:endParaRPr lang="en-US" sz="1100" dirty="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0.98</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0.97</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0.97</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629482">
                <a:tc>
                  <a:txBody>
                    <a:bodyPr/>
                    <a:lstStyle/>
                    <a:p>
                      <a:pPr algn="ctr">
                        <a:lnSpc>
                          <a:spcPts val="3779"/>
                        </a:lnSpc>
                        <a:defRPr/>
                      </a:pPr>
                      <a:r>
                        <a:rPr lang="en-US" sz="2698">
                          <a:solidFill>
                            <a:srgbClr val="F4F4F4"/>
                          </a:solidFill>
                          <a:latin typeface="Calibri (MS)"/>
                          <a:ea typeface="Calibri (MS)"/>
                          <a:cs typeface="Calibri (MS)"/>
                          <a:sym typeface="Calibri (MS)"/>
                        </a:rPr>
                        <a:t>NaiveBayes</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0.57</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0.56</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0.55</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0.55</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0.94</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0.94</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0.70</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dirty="0">
                          <a:solidFill>
                            <a:srgbClr val="F4F4F4"/>
                          </a:solidFill>
                          <a:latin typeface="Calibri (MS)"/>
                          <a:ea typeface="Calibri (MS)"/>
                          <a:cs typeface="Calibri (MS)"/>
                          <a:sym typeface="Calibri (MS)"/>
                        </a:rPr>
                        <a:t>0.70</a:t>
                      </a:r>
                      <a:endParaRPr lang="en-US" sz="1100" dirty="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0.94</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0.94</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629482">
                <a:tc>
                  <a:txBody>
                    <a:bodyPr/>
                    <a:lstStyle/>
                    <a:p>
                      <a:pPr algn="ctr">
                        <a:lnSpc>
                          <a:spcPts val="3779"/>
                        </a:lnSpc>
                        <a:defRPr/>
                      </a:pPr>
                      <a:r>
                        <a:rPr lang="en-US" sz="2698">
                          <a:solidFill>
                            <a:srgbClr val="F4F4F4"/>
                          </a:solidFill>
                          <a:latin typeface="Calibri (MS)"/>
                          <a:ea typeface="Calibri (MS)"/>
                          <a:cs typeface="Calibri (MS)"/>
                          <a:sym typeface="Calibri (MS)"/>
                        </a:rPr>
                        <a:t>GradientBoosting</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0.91</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0.91</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0.94</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0.94</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0.90</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0.89</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0.92</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0.92</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dirty="0">
                          <a:solidFill>
                            <a:srgbClr val="F4F4F4"/>
                          </a:solidFill>
                          <a:latin typeface="Calibri (MS)"/>
                          <a:ea typeface="Calibri (MS)"/>
                          <a:cs typeface="Calibri (MS)"/>
                          <a:sym typeface="Calibri (MS)"/>
                        </a:rPr>
                        <a:t>0.90</a:t>
                      </a:r>
                      <a:endParaRPr lang="en-US" sz="1100" dirty="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0.90</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629482">
                <a:tc>
                  <a:txBody>
                    <a:bodyPr/>
                    <a:lstStyle/>
                    <a:p>
                      <a:pPr algn="ctr">
                        <a:lnSpc>
                          <a:spcPts val="3779"/>
                        </a:lnSpc>
                        <a:defRPr/>
                      </a:pPr>
                      <a:r>
                        <a:rPr lang="en-US" sz="2698">
                          <a:solidFill>
                            <a:srgbClr val="F4F4F4"/>
                          </a:solidFill>
                          <a:latin typeface="Calibri (MS)"/>
                          <a:ea typeface="Calibri (MS)"/>
                          <a:cs typeface="Calibri (MS)"/>
                          <a:sym typeface="Calibri (MS)"/>
                        </a:rPr>
                        <a:t>AdaBoostClassifier</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0.88</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0.87</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0.89</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0.89</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0.87</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0.87</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0.88</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0.88</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0.88</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dirty="0">
                          <a:solidFill>
                            <a:srgbClr val="F4F4F4"/>
                          </a:solidFill>
                          <a:latin typeface="Calibri (MS)"/>
                          <a:ea typeface="Calibri (MS)"/>
                          <a:cs typeface="Calibri (MS)"/>
                          <a:sym typeface="Calibri (MS)"/>
                        </a:rPr>
                        <a:t>0.88</a:t>
                      </a:r>
                      <a:endParaRPr lang="en-US" sz="1100" dirty="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949500">
                <a:tc>
                  <a:txBody>
                    <a:bodyPr/>
                    <a:lstStyle/>
                    <a:p>
                      <a:pPr algn="ctr">
                        <a:lnSpc>
                          <a:spcPts val="3779"/>
                        </a:lnSpc>
                        <a:defRPr/>
                      </a:pPr>
                      <a:r>
                        <a:rPr lang="en-US" sz="2698" dirty="0" err="1">
                          <a:solidFill>
                            <a:srgbClr val="F4F4F4"/>
                          </a:solidFill>
                          <a:latin typeface="Calibri (MS)"/>
                          <a:ea typeface="Calibri (MS)"/>
                          <a:cs typeface="Calibri (MS)"/>
                          <a:sym typeface="Calibri (MS)"/>
                        </a:rPr>
                        <a:t>LogisticRegression</a:t>
                      </a:r>
                      <a:endParaRPr lang="en-US" sz="1100" dirty="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0.74</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0.74</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0.81</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dirty="0">
                          <a:solidFill>
                            <a:srgbClr val="F4F4F4"/>
                          </a:solidFill>
                          <a:latin typeface="Calibri (MS)"/>
                          <a:ea typeface="Calibri (MS)"/>
                          <a:cs typeface="Calibri (MS)"/>
                          <a:sym typeface="Calibri (MS)"/>
                        </a:rPr>
                        <a:t>0.81</a:t>
                      </a:r>
                      <a:endParaRPr lang="en-US" sz="1100" dirty="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0.68</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0.68</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0.74</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dirty="0">
                          <a:solidFill>
                            <a:srgbClr val="F4F4F4"/>
                          </a:solidFill>
                          <a:latin typeface="Calibri (MS)"/>
                          <a:ea typeface="Calibri (MS)"/>
                          <a:cs typeface="Calibri (MS)"/>
                          <a:sym typeface="Calibri (MS)"/>
                        </a:rPr>
                        <a:t>0.74</a:t>
                      </a:r>
                      <a:endParaRPr lang="en-US" sz="1100" dirty="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a:solidFill>
                            <a:srgbClr val="F4F4F4"/>
                          </a:solidFill>
                          <a:latin typeface="Calibri (MS)"/>
                          <a:ea typeface="Calibri (MS)"/>
                          <a:cs typeface="Calibri (MS)"/>
                          <a:sym typeface="Calibri (MS)"/>
                        </a:rPr>
                        <a:t>0.68</a:t>
                      </a:r>
                      <a:endParaRPr lang="en-US" sz="110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3779"/>
                        </a:lnSpc>
                        <a:defRPr/>
                      </a:pPr>
                      <a:r>
                        <a:rPr lang="en-US" sz="2698" dirty="0">
                          <a:solidFill>
                            <a:srgbClr val="F4F4F4"/>
                          </a:solidFill>
                          <a:latin typeface="Calibri (MS)"/>
                          <a:ea typeface="Calibri (MS)"/>
                          <a:cs typeface="Calibri (MS)"/>
                          <a:sym typeface="Calibri (MS)"/>
                        </a:rPr>
                        <a:t>0.68</a:t>
                      </a:r>
                      <a:endParaRPr lang="en-US" sz="1100" dirty="0"/>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
        <p:nvSpPr>
          <p:cNvPr id="11" name="TextBox 11"/>
          <p:cNvSpPr txBox="1"/>
          <p:nvPr/>
        </p:nvSpPr>
        <p:spPr>
          <a:xfrm>
            <a:off x="252571" y="632838"/>
            <a:ext cx="17877712" cy="718145"/>
          </a:xfrm>
          <a:prstGeom prst="rect">
            <a:avLst/>
          </a:prstGeom>
        </p:spPr>
        <p:txBody>
          <a:bodyPr lIns="0" tIns="0" rIns="0" bIns="0" rtlCol="0" anchor="t">
            <a:spAutoFit/>
          </a:bodyPr>
          <a:lstStyle/>
          <a:p>
            <a:pPr algn="ctr">
              <a:lnSpc>
                <a:spcPts val="5640"/>
              </a:lnSpc>
            </a:pPr>
            <a:r>
              <a:rPr lang="en-US" sz="5400" dirty="0">
                <a:solidFill>
                  <a:srgbClr val="F7F7F0"/>
                </a:solidFill>
                <a:latin typeface="Aileron Bold"/>
                <a:ea typeface="Aileron Bold"/>
                <a:cs typeface="Aileron Bold"/>
                <a:sym typeface="Aileron Bold"/>
              </a:rPr>
              <a:t>FINAL MODEL EVALUATION METRICS (SMOTENN)</a:t>
            </a:r>
          </a:p>
        </p:txBody>
      </p:sp>
      <p:sp>
        <p:nvSpPr>
          <p:cNvPr id="12" name="TextBox 12"/>
          <p:cNvSpPr txBox="1"/>
          <p:nvPr/>
        </p:nvSpPr>
        <p:spPr>
          <a:xfrm>
            <a:off x="17398003" y="9396014"/>
            <a:ext cx="542094" cy="624979"/>
          </a:xfrm>
          <a:prstGeom prst="rect">
            <a:avLst/>
          </a:prstGeom>
        </p:spPr>
        <p:txBody>
          <a:bodyPr lIns="0" tIns="0" rIns="0" bIns="0" rtlCol="0" anchor="t">
            <a:spAutoFit/>
          </a:bodyPr>
          <a:lstStyle/>
          <a:p>
            <a:pPr algn="ctr">
              <a:lnSpc>
                <a:spcPts val="5163"/>
              </a:lnSpc>
            </a:pPr>
            <a:r>
              <a:rPr lang="en-US" sz="3687" dirty="0">
                <a:solidFill>
                  <a:srgbClr val="DD6706"/>
                </a:solidFill>
                <a:latin typeface="Calibri (MS) Bold"/>
                <a:ea typeface="Calibri (MS) Bold"/>
                <a:cs typeface="Calibri (MS) Bold"/>
                <a:sym typeface="Calibri (MS) Bold"/>
              </a:rPr>
              <a:t>19</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121740">
                <a:alpha val="100000"/>
              </a:srgbClr>
            </a:gs>
            <a:gs pos="100000">
              <a:srgbClr val="8C5C85">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119785" y="991835"/>
            <a:ext cx="18371622" cy="8771632"/>
          </a:xfrm>
          <a:prstGeom prst="rect">
            <a:avLst/>
          </a:prstGeom>
        </p:spPr>
        <p:txBody>
          <a:bodyPr wrap="square" lIns="0" tIns="0" rIns="0" bIns="0" rtlCol="0" anchor="t">
            <a:spAutoFit/>
          </a:bodyPr>
          <a:lstStyle/>
          <a:p>
            <a:pPr marL="909069" lvl="2" indent="-514350" algn="just">
              <a:lnSpc>
                <a:spcPts val="3574"/>
              </a:lnSpc>
              <a:buFont typeface="+mj-lt"/>
              <a:buAutoNum type="arabicPeriod"/>
            </a:pPr>
            <a:r>
              <a:rPr lang="en-US" sz="3000" spc="128" dirty="0">
                <a:solidFill>
                  <a:srgbClr val="F7F7F0"/>
                </a:solidFill>
                <a:latin typeface="Calibri (MS) Bold"/>
                <a:ea typeface="Calibri (MS) Bold"/>
                <a:cs typeface="Calibri (MS) Bold"/>
                <a:sym typeface="Calibri (MS) Bold"/>
              </a:rPr>
              <a:t>Analyzed data for unique values, duplicates, data types, missing values, outliers, and categorical cardinality.</a:t>
            </a:r>
          </a:p>
          <a:p>
            <a:pPr marL="909069" lvl="2" indent="-514350" algn="just">
              <a:lnSpc>
                <a:spcPts val="3574"/>
              </a:lnSpc>
              <a:buFont typeface="+mj-lt"/>
              <a:buAutoNum type="arabicPeriod"/>
            </a:pPr>
            <a:endParaRPr lang="en-US" sz="3000" spc="128" dirty="0">
              <a:solidFill>
                <a:srgbClr val="F7F7F0"/>
              </a:solidFill>
              <a:latin typeface="Calibri (MS) Bold"/>
              <a:ea typeface="Calibri (MS) Bold"/>
              <a:cs typeface="Calibri (MS) Bold"/>
              <a:sym typeface="Calibri (MS) Bold"/>
            </a:endParaRPr>
          </a:p>
          <a:p>
            <a:pPr marL="909069" lvl="2" indent="-514350" algn="just">
              <a:lnSpc>
                <a:spcPts val="3574"/>
              </a:lnSpc>
              <a:buFont typeface="+mj-lt"/>
              <a:buAutoNum type="arabicPeriod"/>
            </a:pPr>
            <a:r>
              <a:rPr lang="en-US" sz="3000" spc="128" dirty="0">
                <a:solidFill>
                  <a:srgbClr val="F7F7F0"/>
                </a:solidFill>
                <a:latin typeface="Calibri (MS) Bold"/>
                <a:ea typeface="Calibri (MS) Bold"/>
                <a:cs typeface="Calibri (MS) Bold"/>
                <a:sym typeface="Calibri (MS) Bold"/>
              </a:rPr>
              <a:t>Performed data cleaning tasks including type conversions, missing values treatment, column removal, VIF addressing, outlier handling, encoding, and scaling.</a:t>
            </a:r>
          </a:p>
          <a:p>
            <a:pPr marL="909069" lvl="2" indent="-514350" algn="just">
              <a:lnSpc>
                <a:spcPts val="3574"/>
              </a:lnSpc>
              <a:buFont typeface="+mj-lt"/>
              <a:buAutoNum type="arabicPeriod"/>
            </a:pPr>
            <a:endParaRPr lang="en-US" sz="3000" spc="128" dirty="0">
              <a:solidFill>
                <a:srgbClr val="F7F7F0"/>
              </a:solidFill>
              <a:latin typeface="Calibri (MS) Bold"/>
              <a:ea typeface="Calibri (MS) Bold"/>
              <a:cs typeface="Calibri (MS) Bold"/>
              <a:sym typeface="Calibri (MS) Bold"/>
            </a:endParaRPr>
          </a:p>
          <a:p>
            <a:pPr marL="909069" lvl="2" indent="-514350" algn="just">
              <a:lnSpc>
                <a:spcPts val="3574"/>
              </a:lnSpc>
              <a:buFont typeface="+mj-lt"/>
              <a:buAutoNum type="arabicPeriod"/>
            </a:pPr>
            <a:r>
              <a:rPr lang="en-US" sz="3000" spc="128" dirty="0">
                <a:solidFill>
                  <a:srgbClr val="F7F7F0"/>
                </a:solidFill>
                <a:latin typeface="Calibri (MS) Bold"/>
                <a:ea typeface="Calibri (MS) Bold"/>
                <a:cs typeface="Calibri (MS) Bold"/>
                <a:sym typeface="Calibri (MS) Bold"/>
              </a:rPr>
              <a:t>Conducted univariate, bi-variate, and multi-variate analyses for feature </a:t>
            </a:r>
            <a:r>
              <a:rPr lang="en-US" sz="3000" spc="128" dirty="0" smtClean="0">
                <a:solidFill>
                  <a:srgbClr val="F7F7F0"/>
                </a:solidFill>
                <a:latin typeface="Calibri (MS) Bold"/>
                <a:ea typeface="Calibri (MS) Bold"/>
                <a:cs typeface="Calibri (MS) Bold"/>
                <a:sym typeface="Calibri (MS) Bold"/>
              </a:rPr>
              <a:t>exploration.</a:t>
            </a:r>
          </a:p>
          <a:p>
            <a:pPr marL="909069" lvl="2" indent="-514350" algn="just">
              <a:lnSpc>
                <a:spcPts val="3574"/>
              </a:lnSpc>
              <a:buFont typeface="+mj-lt"/>
              <a:buAutoNum type="arabicPeriod"/>
            </a:pPr>
            <a:endParaRPr lang="en-US" sz="3000" spc="128" dirty="0" smtClean="0">
              <a:solidFill>
                <a:srgbClr val="F7F7F0"/>
              </a:solidFill>
              <a:latin typeface="Calibri (MS) Bold"/>
              <a:ea typeface="Calibri (MS) Bold"/>
              <a:cs typeface="Calibri (MS) Bold"/>
              <a:sym typeface="Calibri (MS) Bold"/>
            </a:endParaRPr>
          </a:p>
          <a:p>
            <a:pPr marL="909069" lvl="2" indent="-514350" algn="just">
              <a:lnSpc>
                <a:spcPts val="3574"/>
              </a:lnSpc>
              <a:buFont typeface="+mj-lt"/>
              <a:buAutoNum type="arabicPeriod"/>
            </a:pPr>
            <a:r>
              <a:rPr lang="en-US" sz="3000" spc="128" dirty="0" smtClean="0">
                <a:solidFill>
                  <a:srgbClr val="F7F7F0"/>
                </a:solidFill>
                <a:latin typeface="Calibri (MS) Bold"/>
                <a:ea typeface="Calibri (MS) Bold"/>
                <a:cs typeface="Calibri (MS) Bold"/>
                <a:sym typeface="Calibri (MS) Bold"/>
              </a:rPr>
              <a:t>Applied</a:t>
            </a:r>
            <a:r>
              <a:rPr lang="en-US" sz="3000" spc="128" dirty="0" smtClean="0">
                <a:solidFill>
                  <a:srgbClr val="F7F7F0"/>
                </a:solidFill>
                <a:latin typeface="Calibri (MS) Bold"/>
                <a:ea typeface="Calibri (MS) Bold"/>
                <a:cs typeface="Calibri (MS) Bold"/>
                <a:sym typeface="Calibri (MS) Bold"/>
              </a:rPr>
              <a:t> hypothesis </a:t>
            </a:r>
            <a:r>
              <a:rPr lang="en-US" sz="3000" spc="128" dirty="0">
                <a:solidFill>
                  <a:srgbClr val="F7F7F0"/>
                </a:solidFill>
                <a:latin typeface="Calibri (MS) Bold"/>
                <a:ea typeface="Calibri (MS) Bold"/>
                <a:cs typeface="Calibri (MS) Bold"/>
                <a:sym typeface="Calibri (MS) Bold"/>
              </a:rPr>
              <a:t>testing to validate relationships and significance in numerical and categorical variables.</a:t>
            </a:r>
          </a:p>
          <a:p>
            <a:pPr marL="909069" lvl="2" indent="-514350" algn="just">
              <a:lnSpc>
                <a:spcPts val="3574"/>
              </a:lnSpc>
              <a:buFont typeface="+mj-lt"/>
              <a:buAutoNum type="arabicPeriod"/>
            </a:pPr>
            <a:endParaRPr lang="en-US" sz="3000" spc="128" dirty="0">
              <a:solidFill>
                <a:srgbClr val="F7F7F0"/>
              </a:solidFill>
              <a:latin typeface="Calibri (MS) Bold"/>
              <a:ea typeface="Calibri (MS) Bold"/>
              <a:cs typeface="Calibri (MS) Bold"/>
              <a:sym typeface="Calibri (MS) Bold"/>
            </a:endParaRPr>
          </a:p>
          <a:p>
            <a:pPr marL="909069" lvl="2" indent="-514350" algn="just">
              <a:lnSpc>
                <a:spcPts val="3574"/>
              </a:lnSpc>
              <a:buFont typeface="+mj-lt"/>
              <a:buAutoNum type="arabicPeriod"/>
            </a:pPr>
            <a:r>
              <a:rPr lang="en-US" sz="3000" spc="128" dirty="0">
                <a:solidFill>
                  <a:srgbClr val="F7F7F0"/>
                </a:solidFill>
                <a:latin typeface="Calibri (MS) Bold"/>
                <a:ea typeface="Calibri (MS) Bold"/>
                <a:cs typeface="Calibri (MS) Bold"/>
                <a:sym typeface="Calibri (MS) Bold"/>
              </a:rPr>
              <a:t>Employed feature selection techniques like LASSOCV, RFECV, and tree-based methods.</a:t>
            </a:r>
          </a:p>
          <a:p>
            <a:pPr marL="909069" lvl="2" indent="-514350" algn="just">
              <a:lnSpc>
                <a:spcPts val="3574"/>
              </a:lnSpc>
              <a:buFont typeface="+mj-lt"/>
              <a:buAutoNum type="arabicPeriod"/>
            </a:pPr>
            <a:endParaRPr lang="en-US" sz="3000" spc="128" dirty="0">
              <a:solidFill>
                <a:srgbClr val="F7F7F0"/>
              </a:solidFill>
              <a:latin typeface="Calibri (MS) Bold"/>
              <a:ea typeface="Calibri (MS) Bold"/>
              <a:cs typeface="Calibri (MS) Bold"/>
              <a:sym typeface="Calibri (MS) Bold"/>
            </a:endParaRPr>
          </a:p>
          <a:p>
            <a:pPr marL="909069" lvl="2" indent="-514350" algn="just">
              <a:lnSpc>
                <a:spcPts val="3574"/>
              </a:lnSpc>
              <a:buFont typeface="+mj-lt"/>
              <a:buAutoNum type="arabicPeriod"/>
            </a:pPr>
            <a:r>
              <a:rPr lang="en-US" sz="3000" spc="128" dirty="0">
                <a:solidFill>
                  <a:srgbClr val="F7F7F0"/>
                </a:solidFill>
                <a:latin typeface="Calibri (MS) Bold"/>
                <a:ea typeface="Calibri (MS) Bold"/>
                <a:cs typeface="Calibri (MS) Bold"/>
                <a:sym typeface="Calibri (MS) Bold"/>
              </a:rPr>
              <a:t>Addressed data imbalance using SMOTE, SMOTE-Tomek, and SMOTEENN.</a:t>
            </a:r>
          </a:p>
          <a:p>
            <a:pPr marL="909069" lvl="2" indent="-514350" algn="just">
              <a:lnSpc>
                <a:spcPts val="3574"/>
              </a:lnSpc>
              <a:buFont typeface="+mj-lt"/>
              <a:buAutoNum type="arabicPeriod"/>
            </a:pPr>
            <a:endParaRPr lang="en-US" sz="3000" spc="128" dirty="0">
              <a:solidFill>
                <a:srgbClr val="F7F7F0"/>
              </a:solidFill>
              <a:latin typeface="Calibri (MS) Bold"/>
              <a:ea typeface="Calibri (MS) Bold"/>
              <a:cs typeface="Calibri (MS) Bold"/>
              <a:sym typeface="Calibri (MS) Bold"/>
            </a:endParaRPr>
          </a:p>
          <a:p>
            <a:pPr marL="909069" lvl="2" indent="-514350" algn="just">
              <a:lnSpc>
                <a:spcPts val="3574"/>
              </a:lnSpc>
              <a:buFont typeface="+mj-lt"/>
              <a:buAutoNum type="arabicPeriod"/>
            </a:pPr>
            <a:r>
              <a:rPr lang="en-US" sz="3000" spc="128" dirty="0">
                <a:solidFill>
                  <a:srgbClr val="F7F7F0"/>
                </a:solidFill>
                <a:latin typeface="Calibri (MS) Bold"/>
                <a:ea typeface="Calibri (MS) Bold"/>
                <a:cs typeface="Calibri (MS) Bold"/>
                <a:sym typeface="Calibri (MS) Bold"/>
              </a:rPr>
              <a:t>Implemented and evaluated various machine learning models including Logistic Regression, KNN, Naive Bayes, Random Forest, Decision Tree, </a:t>
            </a:r>
            <a:r>
              <a:rPr lang="en-US" sz="3000" spc="128" dirty="0" err="1">
                <a:solidFill>
                  <a:srgbClr val="F7F7F0"/>
                </a:solidFill>
                <a:latin typeface="Calibri (MS) Bold"/>
                <a:ea typeface="Calibri (MS) Bold"/>
                <a:cs typeface="Calibri (MS) Bold"/>
                <a:sym typeface="Calibri (MS) Bold"/>
              </a:rPr>
              <a:t>XGBoost</a:t>
            </a:r>
            <a:r>
              <a:rPr lang="en-US" sz="3000" spc="128" dirty="0">
                <a:solidFill>
                  <a:srgbClr val="F7F7F0"/>
                </a:solidFill>
                <a:latin typeface="Calibri (MS) Bold"/>
                <a:ea typeface="Calibri (MS) Bold"/>
                <a:cs typeface="Calibri (MS) Bold"/>
                <a:sym typeface="Calibri (MS) Bold"/>
              </a:rPr>
              <a:t>, AdaBoost, and Gradient Boosting.</a:t>
            </a:r>
          </a:p>
          <a:p>
            <a:pPr marL="909069" lvl="2" indent="-514350" algn="just">
              <a:lnSpc>
                <a:spcPts val="3574"/>
              </a:lnSpc>
              <a:buFont typeface="+mj-lt"/>
              <a:buAutoNum type="arabicPeriod"/>
            </a:pPr>
            <a:endParaRPr lang="en-US" sz="3000" spc="128" dirty="0">
              <a:solidFill>
                <a:srgbClr val="F7F7F0"/>
              </a:solidFill>
              <a:latin typeface="Calibri (MS) Bold"/>
              <a:ea typeface="Calibri (MS) Bold"/>
              <a:cs typeface="Calibri (MS) Bold"/>
              <a:sym typeface="Calibri (MS) Bold"/>
            </a:endParaRPr>
          </a:p>
          <a:p>
            <a:pPr marL="909069" lvl="2" indent="-514350" algn="just">
              <a:lnSpc>
                <a:spcPts val="3574"/>
              </a:lnSpc>
              <a:buFont typeface="+mj-lt"/>
              <a:buAutoNum type="arabicPeriod"/>
            </a:pPr>
            <a:r>
              <a:rPr lang="en-US" sz="3000" spc="128" dirty="0">
                <a:solidFill>
                  <a:srgbClr val="F7F7F0"/>
                </a:solidFill>
                <a:latin typeface="Calibri (MS) Bold"/>
                <a:ea typeface="Calibri (MS) Bold"/>
                <a:cs typeface="Calibri (MS) Bold"/>
                <a:sym typeface="Calibri (MS) Bold"/>
              </a:rPr>
              <a:t>Measured model performance with Accuracy, Recall, Precision, and F1 Score.</a:t>
            </a:r>
          </a:p>
        </p:txBody>
      </p:sp>
      <p:sp>
        <p:nvSpPr>
          <p:cNvPr id="3" name="TextBox 3"/>
          <p:cNvSpPr txBox="1"/>
          <p:nvPr/>
        </p:nvSpPr>
        <p:spPr>
          <a:xfrm>
            <a:off x="196297" y="0"/>
            <a:ext cx="17353312" cy="984885"/>
          </a:xfrm>
          <a:prstGeom prst="rect">
            <a:avLst/>
          </a:prstGeom>
        </p:spPr>
        <p:txBody>
          <a:bodyPr lIns="0" tIns="0" rIns="0" bIns="0" rtlCol="0" anchor="t">
            <a:spAutoFit/>
          </a:bodyPr>
          <a:lstStyle/>
          <a:p>
            <a:pPr algn="ctr">
              <a:lnSpc>
                <a:spcPts val="8400"/>
              </a:lnSpc>
            </a:pPr>
            <a:r>
              <a:rPr lang="en-US" sz="5400" dirty="0">
                <a:solidFill>
                  <a:srgbClr val="F7F7F0"/>
                </a:solidFill>
                <a:latin typeface="Aileron Bold"/>
                <a:ea typeface="Aileron Bold"/>
                <a:cs typeface="Aileron Bold"/>
                <a:sym typeface="Aileron Bold"/>
              </a:rPr>
              <a:t>LEARNING OUTCOMES</a:t>
            </a:r>
          </a:p>
        </p:txBody>
      </p:sp>
      <p:sp>
        <p:nvSpPr>
          <p:cNvPr id="4" name="TextBox 4"/>
          <p:cNvSpPr txBox="1"/>
          <p:nvPr/>
        </p:nvSpPr>
        <p:spPr>
          <a:xfrm>
            <a:off x="17549609" y="9450978"/>
            <a:ext cx="542094" cy="624979"/>
          </a:xfrm>
          <a:prstGeom prst="rect">
            <a:avLst/>
          </a:prstGeom>
        </p:spPr>
        <p:txBody>
          <a:bodyPr lIns="0" tIns="0" rIns="0" bIns="0" rtlCol="0" anchor="t">
            <a:spAutoFit/>
          </a:bodyPr>
          <a:lstStyle/>
          <a:p>
            <a:pPr algn="ctr">
              <a:lnSpc>
                <a:spcPts val="5163"/>
              </a:lnSpc>
            </a:pPr>
            <a:r>
              <a:rPr lang="en-US" sz="3687" dirty="0">
                <a:solidFill>
                  <a:srgbClr val="DD6706"/>
                </a:solidFill>
                <a:latin typeface="Calibri (MS) Bold"/>
                <a:ea typeface="Calibri (MS) Bold"/>
                <a:cs typeface="Calibri (MS) Bold"/>
                <a:sym typeface="Calibri (MS) Bold"/>
              </a:rPr>
              <a:t>20</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FD6D4"/>
        </a:solidFill>
        <a:effectLst/>
      </p:bgPr>
    </p:bg>
    <p:spTree>
      <p:nvGrpSpPr>
        <p:cNvPr id="1" name=""/>
        <p:cNvGrpSpPr/>
        <p:nvPr/>
      </p:nvGrpSpPr>
      <p:grpSpPr>
        <a:xfrm>
          <a:off x="0" y="0"/>
          <a:ext cx="0" cy="0"/>
          <a:chOff x="0" y="0"/>
          <a:chExt cx="0" cy="0"/>
        </a:xfrm>
      </p:grpSpPr>
      <p:sp>
        <p:nvSpPr>
          <p:cNvPr id="2" name="Freeform 2"/>
          <p:cNvSpPr/>
          <p:nvPr/>
        </p:nvSpPr>
        <p:spPr>
          <a:xfrm>
            <a:off x="-6430787" y="-2677046"/>
            <a:ext cx="18797607" cy="18797607"/>
          </a:xfrm>
          <a:custGeom>
            <a:avLst/>
            <a:gdLst/>
            <a:ahLst/>
            <a:cxnLst/>
            <a:rect l="l" t="t" r="r" b="b"/>
            <a:pathLst>
              <a:path w="18797607" h="18797607">
                <a:moveTo>
                  <a:pt x="0" y="0"/>
                </a:moveTo>
                <a:lnTo>
                  <a:pt x="18797607" y="0"/>
                </a:lnTo>
                <a:lnTo>
                  <a:pt x="18797607" y="18797607"/>
                </a:lnTo>
                <a:lnTo>
                  <a:pt x="0" y="1879760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463331" y="-5414938"/>
            <a:ext cx="16402539" cy="16402539"/>
          </a:xfrm>
          <a:custGeom>
            <a:avLst/>
            <a:gdLst/>
            <a:ahLst/>
            <a:cxnLst/>
            <a:rect l="l" t="t" r="r" b="b"/>
            <a:pathLst>
              <a:path w="16402539" h="16402539">
                <a:moveTo>
                  <a:pt x="0" y="0"/>
                </a:moveTo>
                <a:lnTo>
                  <a:pt x="16402539" y="0"/>
                </a:lnTo>
                <a:lnTo>
                  <a:pt x="16402539" y="16402539"/>
                </a:lnTo>
                <a:lnTo>
                  <a:pt x="0" y="1640253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2935472" y="-11468458"/>
            <a:ext cx="18797607" cy="18797607"/>
          </a:xfrm>
          <a:custGeom>
            <a:avLst/>
            <a:gdLst/>
            <a:ahLst/>
            <a:cxnLst/>
            <a:rect l="l" t="t" r="r" b="b"/>
            <a:pathLst>
              <a:path w="18797607" h="18797607">
                <a:moveTo>
                  <a:pt x="0" y="0"/>
                </a:moveTo>
                <a:lnTo>
                  <a:pt x="18797607" y="0"/>
                </a:lnTo>
                <a:lnTo>
                  <a:pt x="18797607" y="18797607"/>
                </a:lnTo>
                <a:lnTo>
                  <a:pt x="0" y="1879760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028700" y="-2069655"/>
            <a:ext cx="18797607" cy="18797607"/>
          </a:xfrm>
          <a:custGeom>
            <a:avLst/>
            <a:gdLst/>
            <a:ahLst/>
            <a:cxnLst/>
            <a:rect l="l" t="t" r="r" b="b"/>
            <a:pathLst>
              <a:path w="18797607" h="18797607">
                <a:moveTo>
                  <a:pt x="0" y="0"/>
                </a:moveTo>
                <a:lnTo>
                  <a:pt x="18797607" y="0"/>
                </a:lnTo>
                <a:lnTo>
                  <a:pt x="18797607" y="18797607"/>
                </a:lnTo>
                <a:lnTo>
                  <a:pt x="0" y="1879760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TextBox 6"/>
          <p:cNvSpPr txBox="1"/>
          <p:nvPr/>
        </p:nvSpPr>
        <p:spPr>
          <a:xfrm>
            <a:off x="3863441" y="4007891"/>
            <a:ext cx="11393235" cy="4267225"/>
          </a:xfrm>
          <a:prstGeom prst="rect">
            <a:avLst/>
          </a:prstGeom>
        </p:spPr>
        <p:txBody>
          <a:bodyPr lIns="0" tIns="0" rIns="0" bIns="0" rtlCol="0" anchor="t">
            <a:spAutoFit/>
          </a:bodyPr>
          <a:lstStyle/>
          <a:p>
            <a:pPr algn="ctr">
              <a:lnSpc>
                <a:spcPts val="16199"/>
              </a:lnSpc>
            </a:pPr>
            <a:r>
              <a:rPr lang="en-US" sz="18000">
                <a:solidFill>
                  <a:srgbClr val="FFFFFF"/>
                </a:solidFill>
                <a:latin typeface="Aileron"/>
                <a:ea typeface="Aileron"/>
                <a:cs typeface="Aileron"/>
                <a:sym typeface="Aileron"/>
              </a:rPr>
              <a:t>THANK YOU !</a:t>
            </a:r>
          </a:p>
        </p:txBody>
      </p:sp>
      <p:sp>
        <p:nvSpPr>
          <p:cNvPr id="7" name="Freeform 7"/>
          <p:cNvSpPr/>
          <p:nvPr/>
        </p:nvSpPr>
        <p:spPr>
          <a:xfrm>
            <a:off x="12711581" y="860724"/>
            <a:ext cx="1493072" cy="1493072"/>
          </a:xfrm>
          <a:custGeom>
            <a:avLst/>
            <a:gdLst/>
            <a:ahLst/>
            <a:cxnLst/>
            <a:rect l="l" t="t" r="r" b="b"/>
            <a:pathLst>
              <a:path w="1493072" h="1493072">
                <a:moveTo>
                  <a:pt x="0" y="0"/>
                </a:moveTo>
                <a:lnTo>
                  <a:pt x="1493072" y="0"/>
                </a:lnTo>
                <a:lnTo>
                  <a:pt x="1493072" y="1493072"/>
                </a:lnTo>
                <a:lnTo>
                  <a:pt x="0" y="1493072"/>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Freeform 2"/>
          <p:cNvSpPr/>
          <p:nvPr/>
        </p:nvSpPr>
        <p:spPr>
          <a:xfrm>
            <a:off x="971685" y="5160479"/>
            <a:ext cx="85725" cy="1122712"/>
          </a:xfrm>
          <a:custGeom>
            <a:avLst/>
            <a:gdLst/>
            <a:ahLst/>
            <a:cxnLst/>
            <a:rect l="l" t="t" r="r" b="b"/>
            <a:pathLst>
              <a:path w="85725" h="1122712">
                <a:moveTo>
                  <a:pt x="0" y="0"/>
                </a:moveTo>
                <a:lnTo>
                  <a:pt x="85725" y="0"/>
                </a:lnTo>
                <a:lnTo>
                  <a:pt x="85725" y="1122712"/>
                </a:lnTo>
                <a:lnTo>
                  <a:pt x="0" y="112271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059242" y="4124833"/>
            <a:ext cx="1564983" cy="1469065"/>
          </a:xfrm>
          <a:custGeom>
            <a:avLst/>
            <a:gdLst/>
            <a:ahLst/>
            <a:cxnLst/>
            <a:rect l="l" t="t" r="r" b="b"/>
            <a:pathLst>
              <a:path w="1447159" h="1447159">
                <a:moveTo>
                  <a:pt x="0" y="0"/>
                </a:moveTo>
                <a:lnTo>
                  <a:pt x="1447159" y="0"/>
                </a:lnTo>
                <a:lnTo>
                  <a:pt x="1447159" y="1447159"/>
                </a:lnTo>
                <a:lnTo>
                  <a:pt x="0" y="144715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9138439" y="4114400"/>
            <a:ext cx="1520669" cy="1477654"/>
          </a:xfrm>
          <a:custGeom>
            <a:avLst/>
            <a:gdLst/>
            <a:ahLst/>
            <a:cxnLst/>
            <a:rect l="l" t="t" r="r" b="b"/>
            <a:pathLst>
              <a:path w="1447159" h="1447159">
                <a:moveTo>
                  <a:pt x="0" y="0"/>
                </a:moveTo>
                <a:lnTo>
                  <a:pt x="1447159" y="0"/>
                </a:lnTo>
                <a:lnTo>
                  <a:pt x="1447159" y="1447159"/>
                </a:lnTo>
                <a:lnTo>
                  <a:pt x="0" y="144715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2396463" y="4133267"/>
            <a:ext cx="1520669" cy="1439919"/>
          </a:xfrm>
          <a:custGeom>
            <a:avLst/>
            <a:gdLst/>
            <a:ahLst/>
            <a:cxnLst/>
            <a:rect l="l" t="t" r="r" b="b"/>
            <a:pathLst>
              <a:path w="1447159" h="1447159">
                <a:moveTo>
                  <a:pt x="0" y="0"/>
                </a:moveTo>
                <a:lnTo>
                  <a:pt x="1447159" y="0"/>
                </a:lnTo>
                <a:lnTo>
                  <a:pt x="1447159" y="1447159"/>
                </a:lnTo>
                <a:lnTo>
                  <a:pt x="0" y="144715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Freeform 6"/>
          <p:cNvSpPr/>
          <p:nvPr/>
        </p:nvSpPr>
        <p:spPr>
          <a:xfrm>
            <a:off x="3807126" y="5527714"/>
            <a:ext cx="85725" cy="892588"/>
          </a:xfrm>
          <a:custGeom>
            <a:avLst/>
            <a:gdLst/>
            <a:ahLst/>
            <a:cxnLst/>
            <a:rect l="l" t="t" r="r" b="b"/>
            <a:pathLst>
              <a:path w="85725" h="892588">
                <a:moveTo>
                  <a:pt x="0" y="0"/>
                </a:moveTo>
                <a:lnTo>
                  <a:pt x="85725" y="0"/>
                </a:lnTo>
                <a:lnTo>
                  <a:pt x="85725" y="892587"/>
                </a:lnTo>
                <a:lnTo>
                  <a:pt x="0" y="892587"/>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7" name="Freeform 7"/>
          <p:cNvSpPr/>
          <p:nvPr/>
        </p:nvSpPr>
        <p:spPr>
          <a:xfrm>
            <a:off x="-1012152" y="6266252"/>
            <a:ext cx="3971354" cy="2992089"/>
          </a:xfrm>
          <a:custGeom>
            <a:avLst/>
            <a:gdLst/>
            <a:ahLst/>
            <a:cxnLst/>
            <a:rect l="l" t="t" r="r" b="b"/>
            <a:pathLst>
              <a:path w="3971354" h="2992089">
                <a:moveTo>
                  <a:pt x="0" y="0"/>
                </a:moveTo>
                <a:lnTo>
                  <a:pt x="3971353" y="0"/>
                </a:lnTo>
                <a:lnTo>
                  <a:pt x="3971353" y="2992089"/>
                </a:lnTo>
                <a:lnTo>
                  <a:pt x="0" y="2992089"/>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8" name="TextBox 8"/>
          <p:cNvSpPr txBox="1"/>
          <p:nvPr/>
        </p:nvSpPr>
        <p:spPr>
          <a:xfrm>
            <a:off x="-87763" y="7040297"/>
            <a:ext cx="2672787" cy="981075"/>
          </a:xfrm>
          <a:prstGeom prst="rect">
            <a:avLst/>
          </a:prstGeom>
        </p:spPr>
        <p:txBody>
          <a:bodyPr lIns="0" tIns="0" rIns="0" bIns="0" rtlCol="0" anchor="t">
            <a:spAutoFit/>
          </a:bodyPr>
          <a:lstStyle/>
          <a:p>
            <a:pPr algn="ctr">
              <a:lnSpc>
                <a:spcPts val="3600"/>
              </a:lnSpc>
            </a:pPr>
            <a:r>
              <a:rPr lang="en-US" sz="3000" spc="28" dirty="0">
                <a:solidFill>
                  <a:srgbClr val="FFFFFF"/>
                </a:solidFill>
                <a:latin typeface="Calibri (MS)"/>
                <a:ea typeface="Calibri (MS)"/>
                <a:cs typeface="Calibri (MS)"/>
                <a:sym typeface="Calibri (MS)"/>
              </a:rPr>
              <a:t>Business Understanding</a:t>
            </a:r>
          </a:p>
        </p:txBody>
      </p:sp>
      <p:sp>
        <p:nvSpPr>
          <p:cNvPr id="9" name="Freeform 9"/>
          <p:cNvSpPr/>
          <p:nvPr/>
        </p:nvSpPr>
        <p:spPr>
          <a:xfrm>
            <a:off x="2184380" y="6266252"/>
            <a:ext cx="4024693" cy="2992089"/>
          </a:xfrm>
          <a:custGeom>
            <a:avLst/>
            <a:gdLst/>
            <a:ahLst/>
            <a:cxnLst/>
            <a:rect l="l" t="t" r="r" b="b"/>
            <a:pathLst>
              <a:path w="4024693" h="2992089">
                <a:moveTo>
                  <a:pt x="0" y="0"/>
                </a:moveTo>
                <a:lnTo>
                  <a:pt x="4024694" y="0"/>
                </a:lnTo>
                <a:lnTo>
                  <a:pt x="4024694" y="2992089"/>
                </a:lnTo>
                <a:lnTo>
                  <a:pt x="0" y="2992089"/>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10" name="TextBox 10"/>
          <p:cNvSpPr txBox="1"/>
          <p:nvPr/>
        </p:nvSpPr>
        <p:spPr>
          <a:xfrm>
            <a:off x="2859764" y="7040297"/>
            <a:ext cx="3068988" cy="981075"/>
          </a:xfrm>
          <a:prstGeom prst="rect">
            <a:avLst/>
          </a:prstGeom>
        </p:spPr>
        <p:txBody>
          <a:bodyPr lIns="0" tIns="0" rIns="0" bIns="0" rtlCol="0" anchor="t">
            <a:spAutoFit/>
          </a:bodyPr>
          <a:lstStyle/>
          <a:p>
            <a:pPr algn="ctr">
              <a:lnSpc>
                <a:spcPts val="3600"/>
              </a:lnSpc>
            </a:pPr>
            <a:r>
              <a:rPr lang="en-US" sz="3000" spc="28" dirty="0">
                <a:solidFill>
                  <a:srgbClr val="FFFFFF"/>
                </a:solidFill>
                <a:latin typeface="Calibri (MS)"/>
                <a:ea typeface="Calibri (MS)"/>
                <a:cs typeface="Calibri (MS)"/>
                <a:sym typeface="Calibri (MS)"/>
              </a:rPr>
              <a:t>Data Understanding</a:t>
            </a:r>
          </a:p>
        </p:txBody>
      </p:sp>
      <p:sp>
        <p:nvSpPr>
          <p:cNvPr id="11" name="Freeform 11"/>
          <p:cNvSpPr/>
          <p:nvPr/>
        </p:nvSpPr>
        <p:spPr>
          <a:xfrm>
            <a:off x="5413520" y="6266252"/>
            <a:ext cx="3421666" cy="2992089"/>
          </a:xfrm>
          <a:custGeom>
            <a:avLst/>
            <a:gdLst/>
            <a:ahLst/>
            <a:cxnLst/>
            <a:rect l="l" t="t" r="r" b="b"/>
            <a:pathLst>
              <a:path w="3421666" h="2992089">
                <a:moveTo>
                  <a:pt x="0" y="0"/>
                </a:moveTo>
                <a:lnTo>
                  <a:pt x="3421666" y="0"/>
                </a:lnTo>
                <a:lnTo>
                  <a:pt x="3421666" y="2992089"/>
                </a:lnTo>
                <a:lnTo>
                  <a:pt x="0" y="2992089"/>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12" name="TextBox 12"/>
          <p:cNvSpPr txBox="1"/>
          <p:nvPr/>
        </p:nvSpPr>
        <p:spPr>
          <a:xfrm>
            <a:off x="6323534" y="7040297"/>
            <a:ext cx="2123130" cy="981075"/>
          </a:xfrm>
          <a:prstGeom prst="rect">
            <a:avLst/>
          </a:prstGeom>
        </p:spPr>
        <p:txBody>
          <a:bodyPr lIns="0" tIns="0" rIns="0" bIns="0" rtlCol="0" anchor="t">
            <a:spAutoFit/>
          </a:bodyPr>
          <a:lstStyle/>
          <a:p>
            <a:pPr algn="ctr">
              <a:lnSpc>
                <a:spcPts val="3600"/>
              </a:lnSpc>
            </a:pPr>
            <a:r>
              <a:rPr lang="en-US" sz="3000" spc="28" dirty="0">
                <a:solidFill>
                  <a:srgbClr val="FFFFFF"/>
                </a:solidFill>
                <a:latin typeface="Calibri (MS)"/>
                <a:ea typeface="Calibri (MS)"/>
                <a:cs typeface="Calibri (MS)"/>
                <a:sym typeface="Calibri (MS)"/>
              </a:rPr>
              <a:t>Data Preparation</a:t>
            </a:r>
          </a:p>
        </p:txBody>
      </p:sp>
      <p:sp>
        <p:nvSpPr>
          <p:cNvPr id="13" name="Freeform 13"/>
          <p:cNvSpPr/>
          <p:nvPr/>
        </p:nvSpPr>
        <p:spPr>
          <a:xfrm>
            <a:off x="8013439" y="6266252"/>
            <a:ext cx="4300252" cy="2992089"/>
          </a:xfrm>
          <a:custGeom>
            <a:avLst/>
            <a:gdLst/>
            <a:ahLst/>
            <a:cxnLst/>
            <a:rect l="l" t="t" r="r" b="b"/>
            <a:pathLst>
              <a:path w="4300252" h="2992089">
                <a:moveTo>
                  <a:pt x="0" y="0"/>
                </a:moveTo>
                <a:lnTo>
                  <a:pt x="4300252" y="0"/>
                </a:lnTo>
                <a:lnTo>
                  <a:pt x="4300252" y="2992089"/>
                </a:lnTo>
                <a:lnTo>
                  <a:pt x="0" y="2992089"/>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sp>
      <p:sp>
        <p:nvSpPr>
          <p:cNvPr id="14" name="TextBox 14"/>
          <p:cNvSpPr txBox="1"/>
          <p:nvPr/>
        </p:nvSpPr>
        <p:spPr>
          <a:xfrm>
            <a:off x="8715784" y="7287818"/>
            <a:ext cx="3001650" cy="523875"/>
          </a:xfrm>
          <a:prstGeom prst="rect">
            <a:avLst/>
          </a:prstGeom>
        </p:spPr>
        <p:txBody>
          <a:bodyPr lIns="0" tIns="0" rIns="0" bIns="0" rtlCol="0" anchor="t">
            <a:spAutoFit/>
          </a:bodyPr>
          <a:lstStyle/>
          <a:p>
            <a:pPr algn="ctr">
              <a:lnSpc>
                <a:spcPts val="3600"/>
              </a:lnSpc>
            </a:pPr>
            <a:r>
              <a:rPr lang="en-US" sz="3000" spc="28" dirty="0">
                <a:solidFill>
                  <a:srgbClr val="FFFFFF"/>
                </a:solidFill>
                <a:latin typeface="Calibri (MS)"/>
                <a:ea typeface="Calibri (MS)"/>
                <a:cs typeface="Calibri (MS)"/>
                <a:sym typeface="Calibri (MS)"/>
              </a:rPr>
              <a:t>Modelling</a:t>
            </a:r>
          </a:p>
        </p:txBody>
      </p:sp>
      <p:sp>
        <p:nvSpPr>
          <p:cNvPr id="15" name="Freeform 15"/>
          <p:cNvSpPr/>
          <p:nvPr/>
        </p:nvSpPr>
        <p:spPr>
          <a:xfrm>
            <a:off x="11480036" y="6266252"/>
            <a:ext cx="4300252" cy="2992089"/>
          </a:xfrm>
          <a:custGeom>
            <a:avLst/>
            <a:gdLst/>
            <a:ahLst/>
            <a:cxnLst/>
            <a:rect l="l" t="t" r="r" b="b"/>
            <a:pathLst>
              <a:path w="4300252" h="2992089">
                <a:moveTo>
                  <a:pt x="0" y="0"/>
                </a:moveTo>
                <a:lnTo>
                  <a:pt x="4300252" y="0"/>
                </a:lnTo>
                <a:lnTo>
                  <a:pt x="4300252" y="2992089"/>
                </a:lnTo>
                <a:lnTo>
                  <a:pt x="0" y="2992089"/>
                </a:lnTo>
                <a:lnTo>
                  <a:pt x="0" y="0"/>
                </a:lnTo>
                <a:close/>
              </a:path>
            </a:pathLst>
          </a:custGeom>
          <a:blipFill>
            <a:blip r:embed="rId20">
              <a:extLst>
                <a:ext uri="{96DAC541-7B7A-43D3-8B79-37D633B846F1}">
                  <asvg:svgBlip xmlns:asvg="http://schemas.microsoft.com/office/drawing/2016/SVG/main" xmlns="" r:embed="rId21"/>
                </a:ext>
              </a:extLst>
            </a:blip>
            <a:stretch>
              <a:fillRect/>
            </a:stretch>
          </a:blipFill>
        </p:spPr>
      </p:sp>
      <p:sp>
        <p:nvSpPr>
          <p:cNvPr id="16" name="TextBox 16"/>
          <p:cNvSpPr txBox="1"/>
          <p:nvPr/>
        </p:nvSpPr>
        <p:spPr>
          <a:xfrm>
            <a:off x="12129317" y="7287818"/>
            <a:ext cx="3001650" cy="523875"/>
          </a:xfrm>
          <a:prstGeom prst="rect">
            <a:avLst/>
          </a:prstGeom>
        </p:spPr>
        <p:txBody>
          <a:bodyPr lIns="0" tIns="0" rIns="0" bIns="0" rtlCol="0" anchor="t">
            <a:spAutoFit/>
          </a:bodyPr>
          <a:lstStyle/>
          <a:p>
            <a:pPr algn="ctr">
              <a:lnSpc>
                <a:spcPts val="3600"/>
              </a:lnSpc>
            </a:pPr>
            <a:r>
              <a:rPr lang="en-US" sz="3000" spc="28" dirty="0">
                <a:solidFill>
                  <a:srgbClr val="FFFFFF"/>
                </a:solidFill>
                <a:latin typeface="Calibri (MS)"/>
                <a:ea typeface="Calibri (MS)"/>
                <a:cs typeface="Calibri (MS)"/>
                <a:sym typeface="Calibri (MS)"/>
              </a:rPr>
              <a:t>Evaluation</a:t>
            </a:r>
          </a:p>
        </p:txBody>
      </p:sp>
      <p:sp>
        <p:nvSpPr>
          <p:cNvPr id="17" name="Freeform 17"/>
          <p:cNvSpPr/>
          <p:nvPr/>
        </p:nvSpPr>
        <p:spPr>
          <a:xfrm>
            <a:off x="14892206" y="6266252"/>
            <a:ext cx="4363708" cy="2992089"/>
          </a:xfrm>
          <a:custGeom>
            <a:avLst/>
            <a:gdLst/>
            <a:ahLst/>
            <a:cxnLst/>
            <a:rect l="l" t="t" r="r" b="b"/>
            <a:pathLst>
              <a:path w="4363708" h="2992089">
                <a:moveTo>
                  <a:pt x="0" y="0"/>
                </a:moveTo>
                <a:lnTo>
                  <a:pt x="4363708" y="0"/>
                </a:lnTo>
                <a:lnTo>
                  <a:pt x="4363708" y="2992089"/>
                </a:lnTo>
                <a:lnTo>
                  <a:pt x="0" y="2992089"/>
                </a:lnTo>
                <a:lnTo>
                  <a:pt x="0" y="0"/>
                </a:lnTo>
                <a:close/>
              </a:path>
            </a:pathLst>
          </a:custGeom>
          <a:blipFill>
            <a:blip r:embed="rId22">
              <a:extLst>
                <a:ext uri="{96DAC541-7B7A-43D3-8B79-37D633B846F1}">
                  <asvg:svgBlip xmlns:asvg="http://schemas.microsoft.com/office/drawing/2016/SVG/main" xmlns="" r:embed="rId23"/>
                </a:ext>
              </a:extLst>
            </a:blip>
            <a:stretch>
              <a:fillRect/>
            </a:stretch>
          </a:blipFill>
        </p:spPr>
      </p:sp>
      <p:sp>
        <p:nvSpPr>
          <p:cNvPr id="18" name="TextBox 18"/>
          <p:cNvSpPr txBox="1"/>
          <p:nvPr/>
        </p:nvSpPr>
        <p:spPr>
          <a:xfrm>
            <a:off x="15642155" y="7303864"/>
            <a:ext cx="2863809" cy="504952"/>
          </a:xfrm>
          <a:prstGeom prst="rect">
            <a:avLst/>
          </a:prstGeom>
        </p:spPr>
        <p:txBody>
          <a:bodyPr lIns="0" tIns="0" rIns="0" bIns="0" rtlCol="0" anchor="t">
            <a:spAutoFit/>
          </a:bodyPr>
          <a:lstStyle/>
          <a:p>
            <a:pPr algn="ctr">
              <a:lnSpc>
                <a:spcPts val="3598"/>
              </a:lnSpc>
            </a:pPr>
            <a:r>
              <a:rPr lang="en-US" sz="3000" spc="28" dirty="0">
                <a:solidFill>
                  <a:srgbClr val="FFFFFF"/>
                </a:solidFill>
                <a:latin typeface="Calibri (MS)"/>
                <a:ea typeface="Calibri (MS)"/>
                <a:cs typeface="Calibri (MS)"/>
                <a:sym typeface="Calibri (MS)"/>
              </a:rPr>
              <a:t>Deployment</a:t>
            </a:r>
          </a:p>
        </p:txBody>
      </p:sp>
      <p:sp>
        <p:nvSpPr>
          <p:cNvPr id="19" name="Freeform 19"/>
          <p:cNvSpPr/>
          <p:nvPr/>
        </p:nvSpPr>
        <p:spPr>
          <a:xfrm>
            <a:off x="6836382" y="5318172"/>
            <a:ext cx="85725" cy="970312"/>
          </a:xfrm>
          <a:custGeom>
            <a:avLst/>
            <a:gdLst/>
            <a:ahLst/>
            <a:cxnLst/>
            <a:rect l="l" t="t" r="r" b="b"/>
            <a:pathLst>
              <a:path w="85725" h="970312">
                <a:moveTo>
                  <a:pt x="0" y="0"/>
                </a:moveTo>
                <a:lnTo>
                  <a:pt x="85725" y="0"/>
                </a:lnTo>
                <a:lnTo>
                  <a:pt x="85725" y="970312"/>
                </a:lnTo>
                <a:lnTo>
                  <a:pt x="0" y="970312"/>
                </a:lnTo>
                <a:lnTo>
                  <a:pt x="0" y="0"/>
                </a:lnTo>
                <a:close/>
              </a:path>
            </a:pathLst>
          </a:custGeom>
          <a:blipFill>
            <a:blip r:embed="rId24">
              <a:extLst>
                <a:ext uri="{96DAC541-7B7A-43D3-8B79-37D633B846F1}">
                  <asvg:svgBlip xmlns:asvg="http://schemas.microsoft.com/office/drawing/2016/SVG/main" xmlns="" r:embed="rId25"/>
                </a:ext>
              </a:extLst>
            </a:blip>
            <a:stretch>
              <a:fillRect/>
            </a:stretch>
          </a:blipFill>
        </p:spPr>
      </p:sp>
      <p:sp>
        <p:nvSpPr>
          <p:cNvPr id="20" name="Freeform 20"/>
          <p:cNvSpPr/>
          <p:nvPr/>
        </p:nvSpPr>
        <p:spPr>
          <a:xfrm>
            <a:off x="9861225" y="5295375"/>
            <a:ext cx="98108" cy="971359"/>
          </a:xfrm>
          <a:custGeom>
            <a:avLst/>
            <a:gdLst/>
            <a:ahLst/>
            <a:cxnLst/>
            <a:rect l="l" t="t" r="r" b="b"/>
            <a:pathLst>
              <a:path w="98108" h="971359">
                <a:moveTo>
                  <a:pt x="0" y="0"/>
                </a:moveTo>
                <a:lnTo>
                  <a:pt x="98108" y="0"/>
                </a:lnTo>
                <a:lnTo>
                  <a:pt x="98108" y="971360"/>
                </a:lnTo>
                <a:lnTo>
                  <a:pt x="0" y="971360"/>
                </a:lnTo>
                <a:lnTo>
                  <a:pt x="0" y="0"/>
                </a:lnTo>
                <a:close/>
              </a:path>
            </a:pathLst>
          </a:custGeom>
          <a:blipFill>
            <a:blip r:embed="rId26">
              <a:extLst>
                <a:ext uri="{96DAC541-7B7A-43D3-8B79-37D633B846F1}">
                  <asvg:svgBlip xmlns:asvg="http://schemas.microsoft.com/office/drawing/2016/SVG/main" xmlns="" r:embed="rId27"/>
                </a:ext>
              </a:extLst>
            </a:blip>
            <a:stretch>
              <a:fillRect/>
            </a:stretch>
          </a:blipFill>
        </p:spPr>
      </p:sp>
      <p:sp>
        <p:nvSpPr>
          <p:cNvPr id="21" name="Freeform 21"/>
          <p:cNvSpPr/>
          <p:nvPr/>
        </p:nvSpPr>
        <p:spPr>
          <a:xfrm>
            <a:off x="13113936" y="5410752"/>
            <a:ext cx="85725" cy="970312"/>
          </a:xfrm>
          <a:custGeom>
            <a:avLst/>
            <a:gdLst/>
            <a:ahLst/>
            <a:cxnLst/>
            <a:rect l="l" t="t" r="r" b="b"/>
            <a:pathLst>
              <a:path w="85725" h="970312">
                <a:moveTo>
                  <a:pt x="0" y="0"/>
                </a:moveTo>
                <a:lnTo>
                  <a:pt x="85725" y="0"/>
                </a:lnTo>
                <a:lnTo>
                  <a:pt x="85725" y="970312"/>
                </a:lnTo>
                <a:lnTo>
                  <a:pt x="0" y="970312"/>
                </a:lnTo>
                <a:lnTo>
                  <a:pt x="0" y="0"/>
                </a:lnTo>
                <a:close/>
              </a:path>
            </a:pathLst>
          </a:custGeom>
          <a:blipFill>
            <a:blip r:embed="rId28">
              <a:extLst>
                <a:ext uri="{96DAC541-7B7A-43D3-8B79-37D633B846F1}">
                  <asvg:svgBlip xmlns:asvg="http://schemas.microsoft.com/office/drawing/2016/SVG/main" xmlns="" r:embed="rId29"/>
                </a:ext>
              </a:extLst>
            </a:blip>
            <a:stretch>
              <a:fillRect/>
            </a:stretch>
          </a:blipFill>
        </p:spPr>
      </p:sp>
      <p:sp>
        <p:nvSpPr>
          <p:cNvPr id="22" name="Freeform 22"/>
          <p:cNvSpPr/>
          <p:nvPr/>
        </p:nvSpPr>
        <p:spPr>
          <a:xfrm>
            <a:off x="6096752" y="4129003"/>
            <a:ext cx="1564983" cy="1469065"/>
          </a:xfrm>
          <a:custGeom>
            <a:avLst/>
            <a:gdLst/>
            <a:ahLst/>
            <a:cxnLst/>
            <a:rect l="l" t="t" r="r" b="b"/>
            <a:pathLst>
              <a:path w="1447159" h="1447159">
                <a:moveTo>
                  <a:pt x="0" y="0"/>
                </a:moveTo>
                <a:lnTo>
                  <a:pt x="1447159" y="0"/>
                </a:lnTo>
                <a:lnTo>
                  <a:pt x="1447159" y="1447159"/>
                </a:lnTo>
                <a:lnTo>
                  <a:pt x="0" y="1447159"/>
                </a:lnTo>
                <a:lnTo>
                  <a:pt x="0" y="0"/>
                </a:lnTo>
                <a:close/>
              </a:path>
            </a:pathLst>
          </a:custGeom>
          <a:blipFill>
            <a:blip r:embed="rId30">
              <a:extLst>
                <a:ext uri="{96DAC541-7B7A-43D3-8B79-37D633B846F1}">
                  <asvg:svgBlip xmlns:asvg="http://schemas.microsoft.com/office/drawing/2016/SVG/main" xmlns="" r:embed="rId31"/>
                </a:ext>
              </a:extLst>
            </a:blip>
            <a:stretch>
              <a:fillRect/>
            </a:stretch>
          </a:blipFill>
        </p:spPr>
      </p:sp>
      <p:sp>
        <p:nvSpPr>
          <p:cNvPr id="23" name="Freeform 23"/>
          <p:cNvSpPr/>
          <p:nvPr/>
        </p:nvSpPr>
        <p:spPr>
          <a:xfrm>
            <a:off x="271002" y="4058649"/>
            <a:ext cx="1564982" cy="1533405"/>
          </a:xfrm>
          <a:custGeom>
            <a:avLst/>
            <a:gdLst/>
            <a:ahLst/>
            <a:cxnLst/>
            <a:rect l="l" t="t" r="r" b="b"/>
            <a:pathLst>
              <a:path w="1447159" h="1447159">
                <a:moveTo>
                  <a:pt x="0" y="0"/>
                </a:moveTo>
                <a:lnTo>
                  <a:pt x="1447159" y="0"/>
                </a:lnTo>
                <a:lnTo>
                  <a:pt x="1447159" y="1447159"/>
                </a:lnTo>
                <a:lnTo>
                  <a:pt x="0" y="1447159"/>
                </a:lnTo>
                <a:lnTo>
                  <a:pt x="0" y="0"/>
                </a:lnTo>
                <a:close/>
              </a:path>
            </a:pathLst>
          </a:custGeom>
          <a:blipFill>
            <a:blip r:embed="rId32">
              <a:extLst>
                <a:ext uri="{96DAC541-7B7A-43D3-8B79-37D633B846F1}">
                  <asvg:svgBlip xmlns:asvg="http://schemas.microsoft.com/office/drawing/2016/SVG/main" xmlns="" r:embed="rId33"/>
                </a:ext>
              </a:extLst>
            </a:blip>
            <a:stretch>
              <a:fillRect/>
            </a:stretch>
          </a:blipFill>
        </p:spPr>
      </p:sp>
      <p:grpSp>
        <p:nvGrpSpPr>
          <p:cNvPr id="24" name="Group 24"/>
          <p:cNvGrpSpPr/>
          <p:nvPr/>
        </p:nvGrpSpPr>
        <p:grpSpPr>
          <a:xfrm>
            <a:off x="512869" y="4434415"/>
            <a:ext cx="1060525" cy="852888"/>
            <a:chOff x="0" y="-18184"/>
            <a:chExt cx="1116224" cy="1168551"/>
          </a:xfrm>
        </p:grpSpPr>
        <p:sp>
          <p:nvSpPr>
            <p:cNvPr id="25" name="Freeform 25"/>
            <p:cNvSpPr/>
            <p:nvPr/>
          </p:nvSpPr>
          <p:spPr>
            <a:xfrm>
              <a:off x="0" y="-18184"/>
              <a:ext cx="1116224" cy="1168551"/>
            </a:xfrm>
            <a:custGeom>
              <a:avLst/>
              <a:gdLst/>
              <a:ahLst/>
              <a:cxnLst/>
              <a:rect l="l" t="t" r="r" b="b"/>
              <a:pathLst>
                <a:path w="1200404" h="1150366">
                  <a:moveTo>
                    <a:pt x="0" y="0"/>
                  </a:moveTo>
                  <a:lnTo>
                    <a:pt x="1200404" y="0"/>
                  </a:lnTo>
                  <a:lnTo>
                    <a:pt x="1200404" y="1150366"/>
                  </a:lnTo>
                  <a:lnTo>
                    <a:pt x="0" y="1150366"/>
                  </a:lnTo>
                  <a:lnTo>
                    <a:pt x="0" y="0"/>
                  </a:lnTo>
                  <a:close/>
                </a:path>
              </a:pathLst>
            </a:custGeom>
            <a:blipFill>
              <a:blip r:embed="rId34"/>
              <a:stretch>
                <a:fillRect t="-6293" b="-6293"/>
              </a:stretch>
            </a:blipFill>
          </p:spPr>
        </p:sp>
      </p:grpSp>
      <p:grpSp>
        <p:nvGrpSpPr>
          <p:cNvPr id="26" name="Group 26"/>
          <p:cNvGrpSpPr/>
          <p:nvPr/>
        </p:nvGrpSpPr>
        <p:grpSpPr>
          <a:xfrm>
            <a:off x="3322398" y="4452582"/>
            <a:ext cx="1071860" cy="816554"/>
            <a:chOff x="0" y="0"/>
            <a:chExt cx="1351661" cy="1336675"/>
          </a:xfrm>
        </p:grpSpPr>
        <p:sp>
          <p:nvSpPr>
            <p:cNvPr id="27" name="Freeform 27"/>
            <p:cNvSpPr/>
            <p:nvPr/>
          </p:nvSpPr>
          <p:spPr>
            <a:xfrm>
              <a:off x="0" y="0"/>
              <a:ext cx="1351661" cy="1336675"/>
            </a:xfrm>
            <a:custGeom>
              <a:avLst/>
              <a:gdLst/>
              <a:ahLst/>
              <a:cxnLst/>
              <a:rect l="l" t="t" r="r" b="b"/>
              <a:pathLst>
                <a:path w="1351661" h="1336675">
                  <a:moveTo>
                    <a:pt x="0" y="0"/>
                  </a:moveTo>
                  <a:lnTo>
                    <a:pt x="1351661" y="0"/>
                  </a:lnTo>
                  <a:lnTo>
                    <a:pt x="1351661" y="1336675"/>
                  </a:lnTo>
                  <a:lnTo>
                    <a:pt x="0" y="1336675"/>
                  </a:lnTo>
                  <a:lnTo>
                    <a:pt x="0" y="0"/>
                  </a:lnTo>
                  <a:close/>
                </a:path>
              </a:pathLst>
            </a:custGeom>
            <a:blipFill>
              <a:blip r:embed="rId35"/>
              <a:stretch>
                <a:fillRect t="-174" b="-174"/>
              </a:stretch>
            </a:blipFill>
          </p:spPr>
        </p:sp>
      </p:grpSp>
      <p:grpSp>
        <p:nvGrpSpPr>
          <p:cNvPr id="28" name="Group 28"/>
          <p:cNvGrpSpPr/>
          <p:nvPr/>
        </p:nvGrpSpPr>
        <p:grpSpPr>
          <a:xfrm>
            <a:off x="6364413" y="4416248"/>
            <a:ext cx="1078072" cy="852888"/>
            <a:chOff x="0" y="0"/>
            <a:chExt cx="1548638" cy="1206500"/>
          </a:xfrm>
        </p:grpSpPr>
        <p:sp>
          <p:nvSpPr>
            <p:cNvPr id="29" name="Freeform 29"/>
            <p:cNvSpPr/>
            <p:nvPr/>
          </p:nvSpPr>
          <p:spPr>
            <a:xfrm>
              <a:off x="0" y="0"/>
              <a:ext cx="1548638" cy="1206500"/>
            </a:xfrm>
            <a:custGeom>
              <a:avLst/>
              <a:gdLst/>
              <a:ahLst/>
              <a:cxnLst/>
              <a:rect l="l" t="t" r="r" b="b"/>
              <a:pathLst>
                <a:path w="1548638" h="1206500">
                  <a:moveTo>
                    <a:pt x="0" y="0"/>
                  </a:moveTo>
                  <a:lnTo>
                    <a:pt x="1548638" y="0"/>
                  </a:lnTo>
                  <a:lnTo>
                    <a:pt x="1548638" y="1206500"/>
                  </a:lnTo>
                  <a:lnTo>
                    <a:pt x="0" y="1206500"/>
                  </a:lnTo>
                  <a:lnTo>
                    <a:pt x="0" y="0"/>
                  </a:lnTo>
                  <a:close/>
                </a:path>
              </a:pathLst>
            </a:custGeom>
            <a:blipFill>
              <a:blip r:embed="rId36"/>
              <a:stretch>
                <a:fillRect l="-32" r="-32"/>
              </a:stretch>
            </a:blipFill>
          </p:spPr>
        </p:sp>
      </p:grpSp>
      <p:grpSp>
        <p:nvGrpSpPr>
          <p:cNvPr id="30" name="Group 30"/>
          <p:cNvGrpSpPr/>
          <p:nvPr/>
        </p:nvGrpSpPr>
        <p:grpSpPr>
          <a:xfrm>
            <a:off x="9398714" y="4433733"/>
            <a:ext cx="1062053" cy="887136"/>
            <a:chOff x="0" y="0"/>
            <a:chExt cx="1354074" cy="1150366"/>
          </a:xfrm>
        </p:grpSpPr>
        <p:sp>
          <p:nvSpPr>
            <p:cNvPr id="31" name="Freeform 31"/>
            <p:cNvSpPr/>
            <p:nvPr/>
          </p:nvSpPr>
          <p:spPr>
            <a:xfrm>
              <a:off x="0" y="0"/>
              <a:ext cx="1354074" cy="1150366"/>
            </a:xfrm>
            <a:custGeom>
              <a:avLst/>
              <a:gdLst/>
              <a:ahLst/>
              <a:cxnLst/>
              <a:rect l="l" t="t" r="r" b="b"/>
              <a:pathLst>
                <a:path w="1354074" h="1150366">
                  <a:moveTo>
                    <a:pt x="0" y="0"/>
                  </a:moveTo>
                  <a:lnTo>
                    <a:pt x="1354074" y="0"/>
                  </a:lnTo>
                  <a:lnTo>
                    <a:pt x="1354074" y="1150366"/>
                  </a:lnTo>
                  <a:lnTo>
                    <a:pt x="0" y="1150366"/>
                  </a:lnTo>
                  <a:lnTo>
                    <a:pt x="0" y="0"/>
                  </a:lnTo>
                  <a:close/>
                </a:path>
              </a:pathLst>
            </a:custGeom>
            <a:blipFill>
              <a:blip r:embed="rId37"/>
              <a:stretch>
                <a:fillRect t="-3017" b="-3017"/>
              </a:stretch>
            </a:blipFill>
          </p:spPr>
        </p:sp>
      </p:grpSp>
      <p:grpSp>
        <p:nvGrpSpPr>
          <p:cNvPr id="32" name="Group 32"/>
          <p:cNvGrpSpPr/>
          <p:nvPr/>
        </p:nvGrpSpPr>
        <p:grpSpPr>
          <a:xfrm>
            <a:off x="12719127" y="4487404"/>
            <a:ext cx="961068" cy="830768"/>
            <a:chOff x="0" y="0"/>
            <a:chExt cx="1494536" cy="1411605"/>
          </a:xfrm>
        </p:grpSpPr>
        <p:sp>
          <p:nvSpPr>
            <p:cNvPr id="33" name="Freeform 33"/>
            <p:cNvSpPr/>
            <p:nvPr/>
          </p:nvSpPr>
          <p:spPr>
            <a:xfrm>
              <a:off x="0" y="0"/>
              <a:ext cx="1494536" cy="1411605"/>
            </a:xfrm>
            <a:custGeom>
              <a:avLst/>
              <a:gdLst/>
              <a:ahLst/>
              <a:cxnLst/>
              <a:rect l="l" t="t" r="r" b="b"/>
              <a:pathLst>
                <a:path w="1494536" h="1411605">
                  <a:moveTo>
                    <a:pt x="0" y="0"/>
                  </a:moveTo>
                  <a:lnTo>
                    <a:pt x="1494536" y="0"/>
                  </a:lnTo>
                  <a:lnTo>
                    <a:pt x="1494536" y="1411605"/>
                  </a:lnTo>
                  <a:lnTo>
                    <a:pt x="0" y="1411605"/>
                  </a:lnTo>
                  <a:lnTo>
                    <a:pt x="0" y="0"/>
                  </a:lnTo>
                  <a:close/>
                </a:path>
              </a:pathLst>
            </a:custGeom>
            <a:blipFill>
              <a:blip r:embed="rId38"/>
              <a:stretch>
                <a:fillRect t="-2090" b="-2090"/>
              </a:stretch>
            </a:blipFill>
          </p:spPr>
          <p:txBody>
            <a:bodyPr/>
            <a:lstStyle/>
            <a:p>
              <a:endParaRPr lang="en-IN" dirty="0"/>
            </a:p>
          </p:txBody>
        </p:sp>
      </p:grpSp>
      <p:sp>
        <p:nvSpPr>
          <p:cNvPr id="34" name="Freeform 34"/>
          <p:cNvSpPr/>
          <p:nvPr/>
        </p:nvSpPr>
        <p:spPr>
          <a:xfrm>
            <a:off x="15646520" y="4133265"/>
            <a:ext cx="1481558" cy="1393818"/>
          </a:xfrm>
          <a:custGeom>
            <a:avLst/>
            <a:gdLst/>
            <a:ahLst/>
            <a:cxnLst/>
            <a:rect l="l" t="t" r="r" b="b"/>
            <a:pathLst>
              <a:path w="1447159" h="1447159">
                <a:moveTo>
                  <a:pt x="0" y="0"/>
                </a:moveTo>
                <a:lnTo>
                  <a:pt x="1447159" y="0"/>
                </a:lnTo>
                <a:lnTo>
                  <a:pt x="1447159" y="1447159"/>
                </a:lnTo>
                <a:lnTo>
                  <a:pt x="0" y="144715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nvGrpSpPr>
          <p:cNvPr id="35" name="Group 35"/>
          <p:cNvGrpSpPr/>
          <p:nvPr/>
        </p:nvGrpSpPr>
        <p:grpSpPr>
          <a:xfrm>
            <a:off x="15919640" y="4417197"/>
            <a:ext cx="980218" cy="851939"/>
            <a:chOff x="0" y="0"/>
            <a:chExt cx="1306957" cy="1434592"/>
          </a:xfrm>
        </p:grpSpPr>
        <p:sp>
          <p:nvSpPr>
            <p:cNvPr id="36" name="Freeform 36"/>
            <p:cNvSpPr/>
            <p:nvPr/>
          </p:nvSpPr>
          <p:spPr>
            <a:xfrm>
              <a:off x="0" y="0"/>
              <a:ext cx="1306957" cy="1434592"/>
            </a:xfrm>
            <a:custGeom>
              <a:avLst/>
              <a:gdLst/>
              <a:ahLst/>
              <a:cxnLst/>
              <a:rect l="l" t="t" r="r" b="b"/>
              <a:pathLst>
                <a:path w="1306957" h="1434592">
                  <a:moveTo>
                    <a:pt x="0" y="0"/>
                  </a:moveTo>
                  <a:lnTo>
                    <a:pt x="1306957" y="0"/>
                  </a:lnTo>
                  <a:lnTo>
                    <a:pt x="1306957" y="1434592"/>
                  </a:lnTo>
                  <a:lnTo>
                    <a:pt x="0" y="1434592"/>
                  </a:lnTo>
                  <a:lnTo>
                    <a:pt x="0" y="0"/>
                  </a:lnTo>
                  <a:close/>
                </a:path>
              </a:pathLst>
            </a:custGeom>
            <a:blipFill>
              <a:blip r:embed="rId39"/>
              <a:stretch>
                <a:fillRect l="-5269" r="-5269"/>
              </a:stretch>
            </a:blipFill>
          </p:spPr>
        </p:sp>
      </p:grpSp>
      <p:sp>
        <p:nvSpPr>
          <p:cNvPr id="37" name="TextBox 37"/>
          <p:cNvSpPr txBox="1"/>
          <p:nvPr/>
        </p:nvSpPr>
        <p:spPr>
          <a:xfrm>
            <a:off x="2087244" y="518166"/>
            <a:ext cx="13495941" cy="899862"/>
          </a:xfrm>
          <a:prstGeom prst="rect">
            <a:avLst/>
          </a:prstGeom>
        </p:spPr>
        <p:txBody>
          <a:bodyPr lIns="0" tIns="0" rIns="0" bIns="0" rtlCol="0" anchor="t">
            <a:spAutoFit/>
          </a:bodyPr>
          <a:lstStyle/>
          <a:p>
            <a:pPr algn="ctr">
              <a:lnSpc>
                <a:spcPts val="7668"/>
              </a:lnSpc>
            </a:pPr>
            <a:r>
              <a:rPr lang="en-US" sz="5400" spc="175" dirty="0">
                <a:solidFill>
                  <a:srgbClr val="FFFFFF"/>
                </a:solidFill>
                <a:latin typeface="Aileron Bold"/>
                <a:ea typeface="Aileron Bold"/>
                <a:cs typeface="Aileron Bold"/>
                <a:sym typeface="Aileron Bold"/>
              </a:rPr>
              <a:t>CRISP-DM METHODOLOGY</a:t>
            </a:r>
          </a:p>
        </p:txBody>
      </p:sp>
      <p:sp>
        <p:nvSpPr>
          <p:cNvPr id="38" name="Freeform 38"/>
          <p:cNvSpPr/>
          <p:nvPr/>
        </p:nvSpPr>
        <p:spPr>
          <a:xfrm>
            <a:off x="16360219" y="5105821"/>
            <a:ext cx="99060" cy="1225487"/>
          </a:xfrm>
          <a:custGeom>
            <a:avLst/>
            <a:gdLst/>
            <a:ahLst/>
            <a:cxnLst/>
            <a:rect l="l" t="t" r="r" b="b"/>
            <a:pathLst>
              <a:path w="99060" h="1225487">
                <a:moveTo>
                  <a:pt x="0" y="0"/>
                </a:moveTo>
                <a:lnTo>
                  <a:pt x="99060" y="0"/>
                </a:lnTo>
                <a:lnTo>
                  <a:pt x="99060" y="1225487"/>
                </a:lnTo>
                <a:lnTo>
                  <a:pt x="0" y="1225487"/>
                </a:lnTo>
                <a:lnTo>
                  <a:pt x="0" y="0"/>
                </a:lnTo>
                <a:close/>
              </a:path>
            </a:pathLst>
          </a:custGeom>
          <a:blipFill>
            <a:blip r:embed="rId40">
              <a:extLst>
                <a:ext uri="{96DAC541-7B7A-43D3-8B79-37D633B846F1}">
                  <asvg:svgBlip xmlns:asvg="http://schemas.microsoft.com/office/drawing/2016/SVG/main" xmlns="" r:embed="rId41"/>
                </a:ext>
              </a:extLst>
            </a:blip>
            <a:stretch>
              <a:fillRect/>
            </a:stretch>
          </a:blipFill>
        </p:spPr>
      </p:sp>
      <p:sp>
        <p:nvSpPr>
          <p:cNvPr id="39" name="TextBox 39"/>
          <p:cNvSpPr txBox="1"/>
          <p:nvPr/>
        </p:nvSpPr>
        <p:spPr>
          <a:xfrm>
            <a:off x="973524" y="1481461"/>
            <a:ext cx="16468517" cy="778034"/>
          </a:xfrm>
          <a:prstGeom prst="rect">
            <a:avLst/>
          </a:prstGeom>
        </p:spPr>
        <p:txBody>
          <a:bodyPr lIns="0" tIns="0" rIns="0" bIns="0" rtlCol="0" anchor="t">
            <a:spAutoFit/>
          </a:bodyPr>
          <a:lstStyle/>
          <a:p>
            <a:pPr algn="ctr">
              <a:lnSpc>
                <a:spcPts val="6369"/>
              </a:lnSpc>
            </a:pPr>
            <a:r>
              <a:rPr lang="en-US" sz="4800" spc="193" dirty="0">
                <a:solidFill>
                  <a:srgbClr val="CFE4F5"/>
                </a:solidFill>
                <a:latin typeface="Calibri (MS)"/>
                <a:ea typeface="Calibri (MS)"/>
                <a:cs typeface="Calibri (MS)"/>
                <a:sym typeface="Calibri (MS)"/>
              </a:rPr>
              <a:t>Cross Industry Standard Process of Data Mining</a:t>
            </a:r>
          </a:p>
        </p:txBody>
      </p:sp>
      <p:sp>
        <p:nvSpPr>
          <p:cNvPr id="40" name="TextBox 40"/>
          <p:cNvSpPr txBox="1"/>
          <p:nvPr/>
        </p:nvSpPr>
        <p:spPr>
          <a:xfrm>
            <a:off x="17698281" y="9561500"/>
            <a:ext cx="542094" cy="696925"/>
          </a:xfrm>
          <a:prstGeom prst="rect">
            <a:avLst/>
          </a:prstGeom>
        </p:spPr>
        <p:txBody>
          <a:bodyPr lIns="0" tIns="0" rIns="0" bIns="0" rtlCol="0" anchor="t">
            <a:spAutoFit/>
          </a:bodyPr>
          <a:lstStyle/>
          <a:p>
            <a:pPr algn="ctr">
              <a:lnSpc>
                <a:spcPts val="5163"/>
              </a:lnSpc>
            </a:pPr>
            <a:r>
              <a:rPr lang="en-US" sz="3687">
                <a:solidFill>
                  <a:srgbClr val="DD6706"/>
                </a:solidFill>
                <a:latin typeface="Calibri (MS) Bold"/>
                <a:ea typeface="Calibri (MS) Bold"/>
                <a:cs typeface="Calibri (MS) Bold"/>
                <a:sym typeface="Calibri (MS) Bold"/>
              </a:rPr>
              <a:t>2</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TextBox 2"/>
          <p:cNvSpPr txBox="1"/>
          <p:nvPr/>
        </p:nvSpPr>
        <p:spPr>
          <a:xfrm>
            <a:off x="172283" y="-88390"/>
            <a:ext cx="14307087" cy="757130"/>
          </a:xfrm>
          <a:prstGeom prst="rect">
            <a:avLst/>
          </a:prstGeom>
        </p:spPr>
        <p:txBody>
          <a:bodyPr lIns="0" tIns="0" rIns="0" bIns="0" rtlCol="0" anchor="t">
            <a:spAutoFit/>
          </a:bodyPr>
          <a:lstStyle/>
          <a:p>
            <a:pPr algn="ctr">
              <a:lnSpc>
                <a:spcPts val="6360"/>
              </a:lnSpc>
            </a:pPr>
            <a:r>
              <a:rPr lang="en-US" sz="4400" spc="56" dirty="0">
                <a:solidFill>
                  <a:srgbClr val="FFFFFF"/>
                </a:solidFill>
                <a:latin typeface="Aileron"/>
                <a:ea typeface="Aileron"/>
                <a:cs typeface="Aileron"/>
                <a:sym typeface="Aileron"/>
              </a:rPr>
              <a:t>                       </a:t>
            </a:r>
            <a:r>
              <a:rPr lang="en-US" sz="4400" spc="56" dirty="0">
                <a:solidFill>
                  <a:srgbClr val="FFFFFF"/>
                </a:solidFill>
                <a:latin typeface="Aileron Bold"/>
                <a:ea typeface="Aileron Bold"/>
                <a:cs typeface="Aileron Bold"/>
                <a:sym typeface="Aileron Bold"/>
              </a:rPr>
              <a:t>DATA DESCRIPTION</a:t>
            </a:r>
          </a:p>
        </p:txBody>
      </p:sp>
      <p:graphicFrame>
        <p:nvGraphicFramePr>
          <p:cNvPr id="3" name="Table 3"/>
          <p:cNvGraphicFramePr>
            <a:graphicFrameLocks noGrp="1"/>
          </p:cNvGraphicFramePr>
          <p:nvPr>
            <p:extLst>
              <p:ext uri="{D42A27DB-BD31-4B8C-83A1-F6EECF244321}">
                <p14:modId xmlns:p14="http://schemas.microsoft.com/office/powerpoint/2010/main" val="3899679371"/>
              </p:ext>
            </p:extLst>
          </p:nvPr>
        </p:nvGraphicFramePr>
        <p:xfrm>
          <a:off x="172283" y="646086"/>
          <a:ext cx="17894300" cy="9640914"/>
        </p:xfrm>
        <a:graphic>
          <a:graphicData uri="http://schemas.openxmlformats.org/drawingml/2006/table">
            <a:tbl>
              <a:tblPr>
                <a:tableStyleId>{3C2FFA5D-87B4-456A-9821-1D502468CF0F}</a:tableStyleId>
              </a:tblPr>
              <a:tblGrid>
                <a:gridCol w="845856">
                  <a:extLst>
                    <a:ext uri="{9D8B030D-6E8A-4147-A177-3AD203B41FA5}">
                      <a16:colId xmlns:a16="http://schemas.microsoft.com/office/drawing/2014/main" xmlns="" val="20000"/>
                    </a:ext>
                  </a:extLst>
                </a:gridCol>
                <a:gridCol w="4830241">
                  <a:extLst>
                    <a:ext uri="{9D8B030D-6E8A-4147-A177-3AD203B41FA5}">
                      <a16:colId xmlns:a16="http://schemas.microsoft.com/office/drawing/2014/main" xmlns="" val="20001"/>
                    </a:ext>
                  </a:extLst>
                </a:gridCol>
                <a:gridCol w="1061175">
                  <a:extLst>
                    <a:ext uri="{9D8B030D-6E8A-4147-A177-3AD203B41FA5}">
                      <a16:colId xmlns:a16="http://schemas.microsoft.com/office/drawing/2014/main" xmlns="" val="20002"/>
                    </a:ext>
                  </a:extLst>
                </a:gridCol>
                <a:gridCol w="5287977">
                  <a:extLst>
                    <a:ext uri="{9D8B030D-6E8A-4147-A177-3AD203B41FA5}">
                      <a16:colId xmlns:a16="http://schemas.microsoft.com/office/drawing/2014/main" xmlns="" val="20003"/>
                    </a:ext>
                  </a:extLst>
                </a:gridCol>
                <a:gridCol w="968974">
                  <a:extLst>
                    <a:ext uri="{9D8B030D-6E8A-4147-A177-3AD203B41FA5}">
                      <a16:colId xmlns:a16="http://schemas.microsoft.com/office/drawing/2014/main" xmlns="" val="20004"/>
                    </a:ext>
                  </a:extLst>
                </a:gridCol>
                <a:gridCol w="4900077">
                  <a:extLst>
                    <a:ext uri="{9D8B030D-6E8A-4147-A177-3AD203B41FA5}">
                      <a16:colId xmlns:a16="http://schemas.microsoft.com/office/drawing/2014/main" xmlns="" val="20005"/>
                    </a:ext>
                  </a:extLst>
                </a:gridCol>
              </a:tblGrid>
              <a:tr h="769374">
                <a:tc>
                  <a:txBody>
                    <a:bodyPr/>
                    <a:lstStyle/>
                    <a:p>
                      <a:pPr algn="ctr">
                        <a:lnSpc>
                          <a:spcPts val="3640"/>
                        </a:lnSpc>
                        <a:defRPr/>
                      </a:pPr>
                      <a:r>
                        <a:rPr lang="en-US" sz="2400" b="1" dirty="0">
                          <a:solidFill>
                            <a:srgbClr val="000000"/>
                          </a:solidFill>
                          <a:sym typeface="Calibri (MS) Bold"/>
                        </a:rPr>
                        <a:t>V1</a:t>
                      </a:r>
                      <a:endParaRPr lang="en-US" sz="2400" b="1" dirty="0"/>
                    </a:p>
                  </a:txBody>
                  <a:tcPr marL="66675" marR="66675" marT="66675" marB="66675" anchor="ctr"/>
                </a:tc>
                <a:tc>
                  <a:txBody>
                    <a:bodyPr/>
                    <a:lstStyle/>
                    <a:p>
                      <a:pPr algn="ctr">
                        <a:lnSpc>
                          <a:spcPts val="2800"/>
                        </a:lnSpc>
                        <a:defRPr/>
                      </a:pPr>
                      <a:r>
                        <a:rPr lang="en-US" sz="2000" b="1" dirty="0">
                          <a:solidFill>
                            <a:srgbClr val="000000"/>
                          </a:solidFill>
                          <a:sym typeface="Calibri (MS) Bold"/>
                        </a:rPr>
                        <a:t>Customer ID</a:t>
                      </a:r>
                      <a:endParaRPr lang="en-US" sz="2000" b="1" dirty="0"/>
                    </a:p>
                  </a:txBody>
                  <a:tcPr marL="66675" marR="66675" marT="66675" marB="66675" anchor="ctr"/>
                </a:tc>
                <a:tc>
                  <a:txBody>
                    <a:bodyPr/>
                    <a:lstStyle/>
                    <a:p>
                      <a:pPr algn="ctr">
                        <a:lnSpc>
                          <a:spcPts val="3780"/>
                        </a:lnSpc>
                        <a:defRPr/>
                      </a:pPr>
                      <a:r>
                        <a:rPr lang="en-US" sz="2400" b="1" dirty="0">
                          <a:solidFill>
                            <a:srgbClr val="000000"/>
                          </a:solidFill>
                          <a:sym typeface="Calibri (MS) Bold"/>
                        </a:rPr>
                        <a:t>V11</a:t>
                      </a:r>
                      <a:endParaRPr lang="en-US" sz="2400" b="1" dirty="0"/>
                    </a:p>
                  </a:txBody>
                  <a:tcPr marL="66675" marR="66675" marT="66675" marB="66675" anchor="ctr"/>
                </a:tc>
                <a:tc>
                  <a:txBody>
                    <a:bodyPr/>
                    <a:lstStyle/>
                    <a:p>
                      <a:pPr algn="ctr">
                        <a:lnSpc>
                          <a:spcPts val="2660"/>
                        </a:lnSpc>
                        <a:defRPr/>
                      </a:pPr>
                      <a:r>
                        <a:rPr lang="en-US" sz="2400" b="1" dirty="0">
                          <a:solidFill>
                            <a:srgbClr val="000000"/>
                          </a:solidFill>
                          <a:sym typeface="Calibri (MS) Bold"/>
                        </a:rPr>
                        <a:t>No of advance EMI paid</a:t>
                      </a:r>
                      <a:endParaRPr lang="en-US" sz="2400" b="1" dirty="0"/>
                    </a:p>
                  </a:txBody>
                  <a:tcPr marL="66675" marR="66675" marT="66675" marB="66675" anchor="ctr"/>
                </a:tc>
                <a:tc>
                  <a:txBody>
                    <a:bodyPr/>
                    <a:lstStyle/>
                    <a:p>
                      <a:pPr algn="ctr">
                        <a:lnSpc>
                          <a:spcPts val="3780"/>
                        </a:lnSpc>
                        <a:defRPr/>
                      </a:pPr>
                      <a:r>
                        <a:rPr lang="en-US" sz="2400" b="1" dirty="0">
                          <a:solidFill>
                            <a:srgbClr val="000000"/>
                          </a:solidFill>
                          <a:sym typeface="Calibri (MS) Bold"/>
                        </a:rPr>
                        <a:t>V23</a:t>
                      </a:r>
                      <a:endParaRPr lang="en-US" sz="2400" b="1" dirty="0"/>
                    </a:p>
                  </a:txBody>
                  <a:tcPr marL="66675" marR="66675" marT="66675" marB="66675" anchor="ctr"/>
                </a:tc>
                <a:tc>
                  <a:txBody>
                    <a:bodyPr/>
                    <a:lstStyle/>
                    <a:p>
                      <a:pPr algn="ctr">
                        <a:lnSpc>
                          <a:spcPts val="2660"/>
                        </a:lnSpc>
                        <a:defRPr/>
                      </a:pPr>
                      <a:r>
                        <a:rPr lang="en-US" sz="2400" b="1" dirty="0">
                          <a:solidFill>
                            <a:srgbClr val="000000"/>
                          </a:solidFill>
                          <a:sym typeface="Calibri (MS) Bold"/>
                        </a:rPr>
                        <a:t>Sanctioned amount in the secured Loans</a:t>
                      </a:r>
                      <a:endParaRPr lang="en-US" sz="2400" b="1" dirty="0"/>
                    </a:p>
                  </a:txBody>
                  <a:tcPr marL="66675" marR="66675" marT="66675" marB="66675" anchor="ctr"/>
                </a:tc>
                <a:extLst>
                  <a:ext uri="{0D108BD9-81ED-4DB2-BD59-A6C34878D82A}">
                    <a16:rowId xmlns:a16="http://schemas.microsoft.com/office/drawing/2014/main" xmlns="" val="10000"/>
                  </a:ext>
                </a:extLst>
              </a:tr>
              <a:tr h="1006936">
                <a:tc>
                  <a:txBody>
                    <a:bodyPr/>
                    <a:lstStyle/>
                    <a:p>
                      <a:pPr algn="ctr">
                        <a:lnSpc>
                          <a:spcPts val="3500"/>
                        </a:lnSpc>
                        <a:defRPr/>
                      </a:pPr>
                      <a:r>
                        <a:rPr lang="en-US" sz="2400" b="1" dirty="0">
                          <a:solidFill>
                            <a:srgbClr val="000000"/>
                          </a:solidFill>
                          <a:sym typeface="Calibri (MS) Bold"/>
                        </a:rPr>
                        <a:t>V2</a:t>
                      </a:r>
                      <a:endParaRPr lang="en-US" sz="2400" b="1" dirty="0"/>
                    </a:p>
                  </a:txBody>
                  <a:tcPr marL="66675" marR="66675" marT="66675" marB="66675" anchor="ctr"/>
                </a:tc>
                <a:tc>
                  <a:txBody>
                    <a:bodyPr/>
                    <a:lstStyle/>
                    <a:p>
                      <a:pPr algn="ctr">
                        <a:lnSpc>
                          <a:spcPts val="2940"/>
                        </a:lnSpc>
                        <a:defRPr/>
                      </a:pPr>
                      <a:r>
                        <a:rPr lang="en-US" sz="2400" b="1" dirty="0">
                          <a:solidFill>
                            <a:srgbClr val="000000"/>
                          </a:solidFill>
                          <a:sym typeface="Calibri (MS) Bold"/>
                        </a:rPr>
                        <a:t>Customer bounced first EMI </a:t>
                      </a:r>
                    </a:p>
                    <a:p>
                      <a:pPr algn="ctr">
                        <a:lnSpc>
                          <a:spcPts val="2940"/>
                        </a:lnSpc>
                        <a:defRPr/>
                      </a:pPr>
                      <a:r>
                        <a:rPr lang="en-US" sz="2400" b="1" dirty="0">
                          <a:solidFill>
                            <a:srgbClr val="000000"/>
                          </a:solidFill>
                          <a:sym typeface="Calibri (MS) Bold"/>
                        </a:rPr>
                        <a:t>(1 : Yes, 0 : No)</a:t>
                      </a:r>
                      <a:endParaRPr lang="en-US" sz="2400" b="1" dirty="0"/>
                    </a:p>
                  </a:txBody>
                  <a:tcPr marL="66675" marR="66675" marT="66675" marB="66675" anchor="ctr"/>
                </a:tc>
                <a:tc>
                  <a:txBody>
                    <a:bodyPr/>
                    <a:lstStyle/>
                    <a:p>
                      <a:pPr algn="ctr">
                        <a:lnSpc>
                          <a:spcPts val="3780"/>
                        </a:lnSpc>
                        <a:defRPr/>
                      </a:pPr>
                      <a:r>
                        <a:rPr lang="en-US" sz="2400" b="1" dirty="0">
                          <a:solidFill>
                            <a:srgbClr val="000000"/>
                          </a:solidFill>
                          <a:sym typeface="Calibri (MS) Bold"/>
                        </a:rPr>
                        <a:t>V12</a:t>
                      </a:r>
                      <a:endParaRPr lang="en-US" sz="2400" b="1" dirty="0"/>
                    </a:p>
                  </a:txBody>
                  <a:tcPr marL="66675" marR="66675" marT="66675" marB="66675" anchor="ctr"/>
                </a:tc>
                <a:tc>
                  <a:txBody>
                    <a:bodyPr/>
                    <a:lstStyle/>
                    <a:p>
                      <a:pPr algn="ctr">
                        <a:lnSpc>
                          <a:spcPts val="2660"/>
                        </a:lnSpc>
                        <a:defRPr/>
                      </a:pPr>
                      <a:r>
                        <a:rPr lang="en-US" sz="2400" b="1" dirty="0">
                          <a:solidFill>
                            <a:srgbClr val="000000"/>
                          </a:solidFill>
                          <a:sym typeface="Calibri (MS) Bold"/>
                        </a:rPr>
                        <a:t>Rate of interest</a:t>
                      </a:r>
                      <a:endParaRPr lang="en-US" sz="2400" b="1" dirty="0"/>
                    </a:p>
                  </a:txBody>
                  <a:tcPr marL="66675" marR="66675" marT="66675" marB="66675" anchor="ctr"/>
                </a:tc>
                <a:tc>
                  <a:txBody>
                    <a:bodyPr/>
                    <a:lstStyle/>
                    <a:p>
                      <a:pPr algn="ctr">
                        <a:lnSpc>
                          <a:spcPts val="3780"/>
                        </a:lnSpc>
                        <a:defRPr/>
                      </a:pPr>
                      <a:r>
                        <a:rPr lang="en-US" sz="2400" b="1" dirty="0">
                          <a:solidFill>
                            <a:srgbClr val="000000"/>
                          </a:solidFill>
                          <a:sym typeface="Calibri (MS) Bold"/>
                        </a:rPr>
                        <a:t>V24</a:t>
                      </a:r>
                      <a:endParaRPr lang="en-US" sz="2400" b="1" dirty="0"/>
                    </a:p>
                  </a:txBody>
                  <a:tcPr marL="66675" marR="66675" marT="66675" marB="66675" anchor="ctr"/>
                </a:tc>
                <a:tc>
                  <a:txBody>
                    <a:bodyPr/>
                    <a:lstStyle/>
                    <a:p>
                      <a:pPr algn="ctr">
                        <a:lnSpc>
                          <a:spcPts val="2660"/>
                        </a:lnSpc>
                        <a:defRPr/>
                      </a:pPr>
                      <a:r>
                        <a:rPr lang="en-US" sz="2400" b="1" dirty="0">
                          <a:solidFill>
                            <a:srgbClr val="000000"/>
                          </a:solidFill>
                          <a:sym typeface="Calibri (MS) Bold"/>
                        </a:rPr>
                        <a:t>Sanctioned amount in the unsecured Loans</a:t>
                      </a:r>
                      <a:endParaRPr lang="en-US" sz="2400" b="1" dirty="0"/>
                    </a:p>
                  </a:txBody>
                  <a:tcPr marL="66675" marR="66675" marT="66675" marB="66675" anchor="ctr"/>
                </a:tc>
                <a:extLst>
                  <a:ext uri="{0D108BD9-81ED-4DB2-BD59-A6C34878D82A}">
                    <a16:rowId xmlns:a16="http://schemas.microsoft.com/office/drawing/2014/main" xmlns="" val="10001"/>
                  </a:ext>
                </a:extLst>
              </a:tr>
              <a:tr h="1006936">
                <a:tc>
                  <a:txBody>
                    <a:bodyPr/>
                    <a:lstStyle/>
                    <a:p>
                      <a:pPr algn="ctr">
                        <a:lnSpc>
                          <a:spcPts val="3640"/>
                        </a:lnSpc>
                        <a:defRPr/>
                      </a:pPr>
                      <a:r>
                        <a:rPr lang="en-US" sz="2400" b="1" dirty="0">
                          <a:solidFill>
                            <a:srgbClr val="000000"/>
                          </a:solidFill>
                          <a:sym typeface="Calibri (MS) Bold"/>
                        </a:rPr>
                        <a:t>V3</a:t>
                      </a:r>
                      <a:endParaRPr lang="en-US" sz="2400" b="1" dirty="0"/>
                    </a:p>
                  </a:txBody>
                  <a:tcPr marL="66675" marR="66675" marT="66675" marB="66675" anchor="ctr"/>
                </a:tc>
                <a:tc>
                  <a:txBody>
                    <a:bodyPr/>
                    <a:lstStyle/>
                    <a:p>
                      <a:pPr algn="ctr">
                        <a:lnSpc>
                          <a:spcPts val="2660"/>
                        </a:lnSpc>
                        <a:defRPr/>
                      </a:pPr>
                      <a:r>
                        <a:rPr lang="en-US" sz="2400" b="1" dirty="0">
                          <a:solidFill>
                            <a:srgbClr val="000000"/>
                          </a:solidFill>
                          <a:sym typeface="Calibri (MS) Bold"/>
                        </a:rPr>
                        <a:t>Number of times bounced in recent 12 months</a:t>
                      </a:r>
                      <a:endParaRPr lang="en-US" sz="2400" b="1" dirty="0"/>
                    </a:p>
                  </a:txBody>
                  <a:tcPr marL="66675" marR="66675" marT="66675" marB="66675" anchor="ctr"/>
                </a:tc>
                <a:tc>
                  <a:txBody>
                    <a:bodyPr/>
                    <a:lstStyle/>
                    <a:p>
                      <a:pPr algn="ctr">
                        <a:lnSpc>
                          <a:spcPts val="3780"/>
                        </a:lnSpc>
                        <a:defRPr/>
                      </a:pPr>
                      <a:r>
                        <a:rPr lang="en-US" sz="2400" b="1" dirty="0">
                          <a:solidFill>
                            <a:srgbClr val="000000"/>
                          </a:solidFill>
                          <a:sym typeface="Calibri (MS) Bold"/>
                        </a:rPr>
                        <a:t>V13</a:t>
                      </a:r>
                      <a:endParaRPr lang="en-US" sz="2400" b="1" dirty="0"/>
                    </a:p>
                  </a:txBody>
                  <a:tcPr marL="66675" marR="66675" marT="66675" marB="66675" anchor="ctr"/>
                </a:tc>
                <a:tc>
                  <a:txBody>
                    <a:bodyPr/>
                    <a:lstStyle/>
                    <a:p>
                      <a:pPr algn="ctr">
                        <a:lnSpc>
                          <a:spcPts val="2660"/>
                        </a:lnSpc>
                        <a:defRPr/>
                      </a:pPr>
                      <a:r>
                        <a:rPr lang="en-US" sz="2400" b="1" dirty="0">
                          <a:solidFill>
                            <a:srgbClr val="000000"/>
                          </a:solidFill>
                          <a:sym typeface="Calibri (MS) Bold"/>
                        </a:rPr>
                        <a:t>Gender (Male/Female)</a:t>
                      </a:r>
                      <a:endParaRPr lang="en-US" sz="2400" b="1" dirty="0"/>
                    </a:p>
                  </a:txBody>
                  <a:tcPr marL="66675" marR="66675" marT="66675" marB="66675" anchor="ctr"/>
                </a:tc>
                <a:tc>
                  <a:txBody>
                    <a:bodyPr/>
                    <a:lstStyle/>
                    <a:p>
                      <a:pPr algn="ctr">
                        <a:lnSpc>
                          <a:spcPts val="3780"/>
                        </a:lnSpc>
                        <a:defRPr/>
                      </a:pPr>
                      <a:r>
                        <a:rPr lang="en-US" sz="2400" b="1" dirty="0">
                          <a:solidFill>
                            <a:srgbClr val="000000"/>
                          </a:solidFill>
                          <a:sym typeface="Calibri (MS) Bold"/>
                        </a:rPr>
                        <a:t>V25</a:t>
                      </a:r>
                      <a:endParaRPr lang="en-US" sz="2400" b="1" dirty="0"/>
                    </a:p>
                  </a:txBody>
                  <a:tcPr marL="66675" marR="66675" marT="66675" marB="66675" anchor="ctr"/>
                </a:tc>
                <a:tc>
                  <a:txBody>
                    <a:bodyPr/>
                    <a:lstStyle/>
                    <a:p>
                      <a:pPr algn="ctr">
                        <a:lnSpc>
                          <a:spcPts val="2660"/>
                        </a:lnSpc>
                        <a:defRPr/>
                      </a:pPr>
                      <a:r>
                        <a:rPr lang="en-US" sz="2400" b="1" dirty="0">
                          <a:solidFill>
                            <a:srgbClr val="000000"/>
                          </a:solidFill>
                          <a:sym typeface="Calibri (MS) Bold"/>
                        </a:rPr>
                        <a:t>Maximum amount sanctioned</a:t>
                      </a:r>
                      <a:endParaRPr lang="en-US" sz="2400" b="1" dirty="0"/>
                    </a:p>
                  </a:txBody>
                  <a:tcPr marL="66675" marR="66675" marT="66675" marB="66675" anchor="ctr"/>
                </a:tc>
                <a:extLst>
                  <a:ext uri="{0D108BD9-81ED-4DB2-BD59-A6C34878D82A}">
                    <a16:rowId xmlns:a16="http://schemas.microsoft.com/office/drawing/2014/main" xmlns="" val="10002"/>
                  </a:ext>
                </a:extLst>
              </a:tr>
              <a:tr h="1320416">
                <a:tc>
                  <a:txBody>
                    <a:bodyPr/>
                    <a:lstStyle/>
                    <a:p>
                      <a:pPr algn="ctr">
                        <a:lnSpc>
                          <a:spcPts val="3640"/>
                        </a:lnSpc>
                        <a:defRPr/>
                      </a:pPr>
                      <a:r>
                        <a:rPr lang="en-US" sz="2400" b="1" dirty="0">
                          <a:solidFill>
                            <a:srgbClr val="000000"/>
                          </a:solidFill>
                          <a:sym typeface="Calibri (MS) Bold"/>
                        </a:rPr>
                        <a:t>V4</a:t>
                      </a:r>
                      <a:endParaRPr lang="en-US" sz="2400" b="1" dirty="0"/>
                    </a:p>
                  </a:txBody>
                  <a:tcPr marL="66675" marR="66675" marT="66675" marB="66675" anchor="ctr"/>
                </a:tc>
                <a:tc>
                  <a:txBody>
                    <a:bodyPr/>
                    <a:lstStyle/>
                    <a:p>
                      <a:pPr algn="ctr">
                        <a:lnSpc>
                          <a:spcPts val="2660"/>
                        </a:lnSpc>
                        <a:defRPr/>
                      </a:pPr>
                      <a:r>
                        <a:rPr lang="en-US" sz="2400" b="1" dirty="0">
                          <a:solidFill>
                            <a:srgbClr val="000000"/>
                          </a:solidFill>
                          <a:sym typeface="Calibri (MS) Bold"/>
                        </a:rPr>
                        <a:t>Month of business with TVS Credit</a:t>
                      </a:r>
                      <a:endParaRPr lang="en-US" sz="2400" b="1" dirty="0"/>
                    </a:p>
                  </a:txBody>
                  <a:tcPr marL="66675" marR="66675" marT="66675" marB="66675" anchor="ctr"/>
                </a:tc>
                <a:tc>
                  <a:txBody>
                    <a:bodyPr/>
                    <a:lstStyle/>
                    <a:p>
                      <a:pPr algn="ctr">
                        <a:lnSpc>
                          <a:spcPts val="3780"/>
                        </a:lnSpc>
                        <a:defRPr/>
                      </a:pPr>
                      <a:r>
                        <a:rPr lang="en-US" sz="2400" b="1" dirty="0">
                          <a:solidFill>
                            <a:srgbClr val="000000"/>
                          </a:solidFill>
                          <a:sym typeface="Calibri (MS) Bold"/>
                        </a:rPr>
                        <a:t>V14</a:t>
                      </a:r>
                      <a:endParaRPr lang="en-US" sz="2400" b="1" dirty="0"/>
                    </a:p>
                  </a:txBody>
                  <a:tcPr marL="66675" marR="66675" marT="66675" marB="66675" anchor="ctr"/>
                </a:tc>
                <a:tc>
                  <a:txBody>
                    <a:bodyPr/>
                    <a:lstStyle/>
                    <a:p>
                      <a:pPr algn="ctr">
                        <a:lnSpc>
                          <a:spcPts val="2660"/>
                        </a:lnSpc>
                        <a:defRPr/>
                      </a:pPr>
                      <a:r>
                        <a:rPr lang="en-US" sz="2400" b="1" dirty="0">
                          <a:solidFill>
                            <a:srgbClr val="000000"/>
                          </a:solidFill>
                          <a:sym typeface="Calibri (MS) Bold"/>
                        </a:rPr>
                        <a:t>Employment type (HOUSEWIFE : housewife, SELF : Self-employed, SAL : Salaried, PENS : Pensioner, STUDENT : Student)</a:t>
                      </a:r>
                      <a:endParaRPr lang="en-US" sz="2400" b="1" dirty="0"/>
                    </a:p>
                  </a:txBody>
                  <a:tcPr marL="66675" marR="66675" marT="66675" marB="66675" anchor="ctr"/>
                </a:tc>
                <a:tc>
                  <a:txBody>
                    <a:bodyPr/>
                    <a:lstStyle/>
                    <a:p>
                      <a:pPr algn="ctr">
                        <a:lnSpc>
                          <a:spcPts val="3780"/>
                        </a:lnSpc>
                        <a:defRPr/>
                      </a:pPr>
                      <a:r>
                        <a:rPr lang="en-US" sz="2400" b="1" dirty="0">
                          <a:solidFill>
                            <a:srgbClr val="000000"/>
                          </a:solidFill>
                          <a:sym typeface="Calibri (MS) Bold"/>
                        </a:rPr>
                        <a:t>V26</a:t>
                      </a:r>
                      <a:endParaRPr lang="en-US" sz="2400" b="1" dirty="0"/>
                    </a:p>
                  </a:txBody>
                  <a:tcPr marL="66675" marR="66675" marT="66675" marB="66675" anchor="ctr"/>
                </a:tc>
                <a:tc>
                  <a:txBody>
                    <a:bodyPr/>
                    <a:lstStyle/>
                    <a:p>
                      <a:pPr algn="ctr">
                        <a:lnSpc>
                          <a:spcPts val="2660"/>
                        </a:lnSpc>
                        <a:defRPr/>
                      </a:pPr>
                      <a:r>
                        <a:rPr lang="en-US" sz="2400" b="1" dirty="0">
                          <a:solidFill>
                            <a:srgbClr val="000000"/>
                          </a:solidFill>
                          <a:sym typeface="Calibri (MS) Bold"/>
                        </a:rPr>
                        <a:t>Time since last Personal loan taken (in months)</a:t>
                      </a:r>
                      <a:endParaRPr lang="en-US" sz="2400" b="1" dirty="0"/>
                    </a:p>
                  </a:txBody>
                  <a:tcPr marL="66675" marR="66675" marT="66675" marB="66675" anchor="ctr"/>
                </a:tc>
                <a:extLst>
                  <a:ext uri="{0D108BD9-81ED-4DB2-BD59-A6C34878D82A}">
                    <a16:rowId xmlns:a16="http://schemas.microsoft.com/office/drawing/2014/main" xmlns="" val="10003"/>
                  </a:ext>
                </a:extLst>
              </a:tr>
              <a:tr h="1006936">
                <a:tc>
                  <a:txBody>
                    <a:bodyPr/>
                    <a:lstStyle/>
                    <a:p>
                      <a:pPr algn="ctr">
                        <a:lnSpc>
                          <a:spcPts val="3640"/>
                        </a:lnSpc>
                        <a:defRPr/>
                      </a:pPr>
                      <a:r>
                        <a:rPr lang="en-US" sz="2400" b="1" dirty="0">
                          <a:solidFill>
                            <a:srgbClr val="000000"/>
                          </a:solidFill>
                          <a:sym typeface="Calibri (MS) Bold"/>
                        </a:rPr>
                        <a:t>V5</a:t>
                      </a:r>
                      <a:endParaRPr lang="en-US" sz="2400" b="1" dirty="0"/>
                    </a:p>
                  </a:txBody>
                  <a:tcPr marL="66675" marR="66675" marT="66675" marB="66675" anchor="ctr"/>
                </a:tc>
                <a:tc>
                  <a:txBody>
                    <a:bodyPr/>
                    <a:lstStyle/>
                    <a:p>
                      <a:pPr algn="ctr">
                        <a:lnSpc>
                          <a:spcPts val="2660"/>
                        </a:lnSpc>
                        <a:defRPr/>
                      </a:pPr>
                      <a:r>
                        <a:rPr lang="en-US" sz="2400" b="1" dirty="0">
                          <a:solidFill>
                            <a:srgbClr val="000000"/>
                          </a:solidFill>
                          <a:sym typeface="Calibri (MS) Bold"/>
                        </a:rPr>
                        <a:t>Number of times bounced while repaying the loan</a:t>
                      </a:r>
                      <a:endParaRPr lang="en-US" sz="2400" b="1" dirty="0"/>
                    </a:p>
                  </a:txBody>
                  <a:tcPr marL="66675" marR="66675" marT="66675" marB="66675" anchor="ctr"/>
                </a:tc>
                <a:tc>
                  <a:txBody>
                    <a:bodyPr/>
                    <a:lstStyle/>
                    <a:p>
                      <a:pPr algn="ctr">
                        <a:lnSpc>
                          <a:spcPts val="3780"/>
                        </a:lnSpc>
                        <a:defRPr/>
                      </a:pPr>
                      <a:r>
                        <a:rPr lang="en-US" sz="2400" b="1" dirty="0">
                          <a:solidFill>
                            <a:srgbClr val="000000"/>
                          </a:solidFill>
                          <a:sym typeface="Calibri (MS) Bold"/>
                        </a:rPr>
                        <a:t>V15</a:t>
                      </a:r>
                      <a:endParaRPr lang="en-US" sz="2400" b="1" dirty="0"/>
                    </a:p>
                  </a:txBody>
                  <a:tcPr marL="66675" marR="66675" marT="66675" marB="66675" anchor="ctr"/>
                </a:tc>
                <a:tc>
                  <a:txBody>
                    <a:bodyPr/>
                    <a:lstStyle/>
                    <a:p>
                      <a:pPr algn="ctr">
                        <a:lnSpc>
                          <a:spcPts val="2660"/>
                        </a:lnSpc>
                        <a:defRPr/>
                      </a:pPr>
                      <a:r>
                        <a:rPr lang="en-US" sz="2400" b="1" dirty="0">
                          <a:solidFill>
                            <a:srgbClr val="000000"/>
                          </a:solidFill>
                          <a:sym typeface="Calibri (MS) Bold"/>
                        </a:rPr>
                        <a:t>Resident type of customer</a:t>
                      </a:r>
                      <a:endParaRPr lang="en-US" sz="2400" b="1" dirty="0"/>
                    </a:p>
                  </a:txBody>
                  <a:tcPr marL="66675" marR="66675" marT="66675" marB="66675" anchor="ctr"/>
                </a:tc>
                <a:tc>
                  <a:txBody>
                    <a:bodyPr/>
                    <a:lstStyle/>
                    <a:p>
                      <a:pPr algn="ctr">
                        <a:lnSpc>
                          <a:spcPts val="3780"/>
                        </a:lnSpc>
                        <a:defRPr/>
                      </a:pPr>
                      <a:r>
                        <a:rPr lang="en-US" sz="2400" b="1" dirty="0">
                          <a:solidFill>
                            <a:srgbClr val="000000"/>
                          </a:solidFill>
                          <a:sym typeface="Calibri (MS) Bold"/>
                        </a:rPr>
                        <a:t>V27</a:t>
                      </a:r>
                      <a:endParaRPr lang="en-US" sz="2400" b="1" dirty="0"/>
                    </a:p>
                  </a:txBody>
                  <a:tcPr marL="66675" marR="66675" marT="66675" marB="66675" anchor="ctr"/>
                </a:tc>
                <a:tc>
                  <a:txBody>
                    <a:bodyPr/>
                    <a:lstStyle/>
                    <a:p>
                      <a:pPr algn="ctr">
                        <a:lnSpc>
                          <a:spcPts val="2660"/>
                        </a:lnSpc>
                        <a:defRPr/>
                      </a:pPr>
                      <a:r>
                        <a:rPr lang="en-US" sz="2400" b="1" dirty="0">
                          <a:solidFill>
                            <a:srgbClr val="000000"/>
                          </a:solidFill>
                          <a:sym typeface="Calibri (MS) Bold"/>
                        </a:rPr>
                        <a:t>Time since first consumer durables loan taken (in months)</a:t>
                      </a:r>
                      <a:endParaRPr lang="en-US" sz="2400" b="1" dirty="0"/>
                    </a:p>
                  </a:txBody>
                  <a:tcPr marL="66675" marR="66675" marT="66675" marB="66675" anchor="ctr"/>
                </a:tc>
                <a:extLst>
                  <a:ext uri="{0D108BD9-81ED-4DB2-BD59-A6C34878D82A}">
                    <a16:rowId xmlns:a16="http://schemas.microsoft.com/office/drawing/2014/main" xmlns="" val="10004"/>
                  </a:ext>
                </a:extLst>
              </a:tr>
              <a:tr h="847725">
                <a:tc>
                  <a:txBody>
                    <a:bodyPr/>
                    <a:lstStyle/>
                    <a:p>
                      <a:pPr algn="ctr">
                        <a:lnSpc>
                          <a:spcPts val="3640"/>
                        </a:lnSpc>
                        <a:defRPr/>
                      </a:pPr>
                      <a:r>
                        <a:rPr lang="en-US" sz="2400" b="1" dirty="0">
                          <a:solidFill>
                            <a:srgbClr val="000000"/>
                          </a:solidFill>
                          <a:sym typeface="Calibri (MS) Bold"/>
                        </a:rPr>
                        <a:t>V6</a:t>
                      </a:r>
                      <a:endParaRPr lang="en-US" sz="2400" b="1" dirty="0"/>
                    </a:p>
                  </a:txBody>
                  <a:tcPr marL="66675" marR="66675" marT="66675" marB="66675" anchor="ctr"/>
                </a:tc>
                <a:tc>
                  <a:txBody>
                    <a:bodyPr/>
                    <a:lstStyle/>
                    <a:p>
                      <a:pPr algn="ctr">
                        <a:lnSpc>
                          <a:spcPts val="2660"/>
                        </a:lnSpc>
                        <a:defRPr/>
                      </a:pPr>
                      <a:r>
                        <a:rPr lang="en-US" sz="2400" b="1" dirty="0">
                          <a:solidFill>
                            <a:srgbClr val="000000"/>
                          </a:solidFill>
                          <a:sym typeface="Calibri (MS) Bold"/>
                        </a:rPr>
                        <a:t>EMI</a:t>
                      </a:r>
                      <a:endParaRPr lang="en-US" sz="2400" b="1" dirty="0"/>
                    </a:p>
                  </a:txBody>
                  <a:tcPr marL="66675" marR="66675" marT="66675" marB="66675" anchor="ctr"/>
                </a:tc>
                <a:tc>
                  <a:txBody>
                    <a:bodyPr/>
                    <a:lstStyle/>
                    <a:p>
                      <a:pPr algn="ctr">
                        <a:lnSpc>
                          <a:spcPts val="3780"/>
                        </a:lnSpc>
                        <a:defRPr/>
                      </a:pPr>
                      <a:r>
                        <a:rPr lang="en-US" sz="2400" b="1" dirty="0">
                          <a:solidFill>
                            <a:srgbClr val="000000"/>
                          </a:solidFill>
                          <a:sym typeface="Calibri (MS) Bold"/>
                        </a:rPr>
                        <a:t>V16</a:t>
                      </a:r>
                      <a:endParaRPr lang="en-US" sz="2400" b="1" dirty="0"/>
                    </a:p>
                  </a:txBody>
                  <a:tcPr marL="66675" marR="66675" marT="66675" marB="66675" anchor="ctr"/>
                </a:tc>
                <a:tc>
                  <a:txBody>
                    <a:bodyPr/>
                    <a:lstStyle/>
                    <a:p>
                      <a:pPr algn="ctr">
                        <a:lnSpc>
                          <a:spcPts val="2660"/>
                        </a:lnSpc>
                        <a:defRPr/>
                      </a:pPr>
                      <a:r>
                        <a:rPr lang="en-US" sz="2400" b="1" dirty="0">
                          <a:solidFill>
                            <a:srgbClr val="000000"/>
                          </a:solidFill>
                          <a:sym typeface="Calibri (MS) Bold"/>
                        </a:rPr>
                        <a:t>Date of birth</a:t>
                      </a:r>
                      <a:endParaRPr lang="en-US" sz="2400" b="1" dirty="0"/>
                    </a:p>
                  </a:txBody>
                  <a:tcPr marL="66675" marR="66675" marT="66675" marB="66675" anchor="ctr"/>
                </a:tc>
                <a:tc>
                  <a:txBody>
                    <a:bodyPr/>
                    <a:lstStyle/>
                    <a:p>
                      <a:pPr algn="ctr">
                        <a:lnSpc>
                          <a:spcPts val="3780"/>
                        </a:lnSpc>
                        <a:defRPr/>
                      </a:pPr>
                      <a:r>
                        <a:rPr lang="en-US" sz="2400" b="1" dirty="0">
                          <a:solidFill>
                            <a:srgbClr val="000000"/>
                          </a:solidFill>
                          <a:sym typeface="Calibri (MS) Bold"/>
                        </a:rPr>
                        <a:t>V28</a:t>
                      </a:r>
                      <a:endParaRPr lang="en-US" sz="2400" b="1" dirty="0"/>
                    </a:p>
                  </a:txBody>
                  <a:tcPr marL="66675" marR="66675" marT="66675" marB="66675" anchor="ctr"/>
                </a:tc>
                <a:tc>
                  <a:txBody>
                    <a:bodyPr/>
                    <a:lstStyle/>
                    <a:p>
                      <a:pPr algn="ctr">
                        <a:lnSpc>
                          <a:spcPts val="2660"/>
                        </a:lnSpc>
                        <a:defRPr/>
                      </a:pPr>
                      <a:r>
                        <a:rPr lang="en-US" sz="2400" b="1" dirty="0">
                          <a:solidFill>
                            <a:srgbClr val="000000"/>
                          </a:solidFill>
                          <a:sym typeface="Calibri (MS) Bold"/>
                        </a:rPr>
                        <a:t>Number of times 30 days past due in last 6 months</a:t>
                      </a:r>
                      <a:endParaRPr lang="en-US" sz="2400" b="1" dirty="0"/>
                    </a:p>
                  </a:txBody>
                  <a:tcPr marL="66675" marR="66675" marT="66675" marB="66675" anchor="ctr"/>
                </a:tc>
                <a:extLst>
                  <a:ext uri="{0D108BD9-81ED-4DB2-BD59-A6C34878D82A}">
                    <a16:rowId xmlns:a16="http://schemas.microsoft.com/office/drawing/2014/main" xmlns="" val="10005"/>
                  </a:ext>
                </a:extLst>
              </a:tr>
              <a:tr h="835947">
                <a:tc>
                  <a:txBody>
                    <a:bodyPr/>
                    <a:lstStyle/>
                    <a:p>
                      <a:pPr algn="ctr">
                        <a:lnSpc>
                          <a:spcPts val="3640"/>
                        </a:lnSpc>
                        <a:defRPr/>
                      </a:pPr>
                      <a:r>
                        <a:rPr lang="en-US" sz="2400" b="1" dirty="0">
                          <a:solidFill>
                            <a:srgbClr val="000000"/>
                          </a:solidFill>
                          <a:sym typeface="Calibri (MS) Bold"/>
                        </a:rPr>
                        <a:t>V7</a:t>
                      </a:r>
                      <a:endParaRPr lang="en-US" sz="2400" b="1" dirty="0"/>
                    </a:p>
                  </a:txBody>
                  <a:tcPr marL="66675" marR="66675" marT="66675" marB="66675" anchor="ctr"/>
                </a:tc>
                <a:tc>
                  <a:txBody>
                    <a:bodyPr/>
                    <a:lstStyle/>
                    <a:p>
                      <a:pPr algn="ctr">
                        <a:lnSpc>
                          <a:spcPts val="2660"/>
                        </a:lnSpc>
                        <a:defRPr/>
                      </a:pPr>
                      <a:r>
                        <a:rPr lang="en-US" sz="2400" b="1" dirty="0">
                          <a:solidFill>
                            <a:srgbClr val="000000"/>
                          </a:solidFill>
                          <a:sym typeface="Calibri (MS) Bold"/>
                        </a:rPr>
                        <a:t>Loan Amount</a:t>
                      </a:r>
                      <a:endParaRPr lang="en-US" sz="2400" b="1" dirty="0"/>
                    </a:p>
                  </a:txBody>
                  <a:tcPr marL="66675" marR="66675" marT="66675" marB="66675" anchor="ctr"/>
                </a:tc>
                <a:tc>
                  <a:txBody>
                    <a:bodyPr/>
                    <a:lstStyle/>
                    <a:p>
                      <a:pPr algn="ctr">
                        <a:lnSpc>
                          <a:spcPts val="3780"/>
                        </a:lnSpc>
                        <a:defRPr/>
                      </a:pPr>
                      <a:r>
                        <a:rPr lang="en-US" sz="2400" b="1" dirty="0">
                          <a:solidFill>
                            <a:srgbClr val="000000"/>
                          </a:solidFill>
                          <a:sym typeface="Calibri (MS) Bold"/>
                        </a:rPr>
                        <a:t>V17</a:t>
                      </a:r>
                      <a:endParaRPr lang="en-US" sz="2400" b="1" dirty="0"/>
                    </a:p>
                  </a:txBody>
                  <a:tcPr marL="66675" marR="66675" marT="66675" marB="66675" anchor="ctr"/>
                </a:tc>
                <a:tc>
                  <a:txBody>
                    <a:bodyPr/>
                    <a:lstStyle/>
                    <a:p>
                      <a:pPr algn="ctr">
                        <a:lnSpc>
                          <a:spcPts val="2660"/>
                        </a:lnSpc>
                        <a:defRPr/>
                      </a:pPr>
                      <a:r>
                        <a:rPr lang="en-US" sz="2400" b="1" dirty="0">
                          <a:solidFill>
                            <a:srgbClr val="000000"/>
                          </a:solidFill>
                          <a:sym typeface="Calibri (MS) Bold"/>
                        </a:rPr>
                        <a:t>Age at which customer has taken the loan</a:t>
                      </a:r>
                      <a:endParaRPr lang="en-US" sz="2400" b="1" dirty="0"/>
                    </a:p>
                  </a:txBody>
                  <a:tcPr marL="66675" marR="66675" marT="66675" marB="66675" anchor="ctr"/>
                </a:tc>
                <a:tc>
                  <a:txBody>
                    <a:bodyPr/>
                    <a:lstStyle/>
                    <a:p>
                      <a:pPr algn="ctr">
                        <a:lnSpc>
                          <a:spcPts val="3780"/>
                        </a:lnSpc>
                        <a:defRPr/>
                      </a:pPr>
                      <a:r>
                        <a:rPr lang="en-US" sz="2400" b="1" dirty="0">
                          <a:solidFill>
                            <a:srgbClr val="000000"/>
                          </a:solidFill>
                          <a:sym typeface="Calibri (MS) Bold"/>
                        </a:rPr>
                        <a:t>V29</a:t>
                      </a:r>
                      <a:endParaRPr lang="en-US" sz="2400" b="1" dirty="0"/>
                    </a:p>
                  </a:txBody>
                  <a:tcPr marL="66675" marR="66675" marT="66675" marB="66675" anchor="ctr"/>
                </a:tc>
                <a:tc>
                  <a:txBody>
                    <a:bodyPr/>
                    <a:lstStyle/>
                    <a:p>
                      <a:pPr algn="ctr">
                        <a:lnSpc>
                          <a:spcPts val="2660"/>
                        </a:lnSpc>
                        <a:defRPr/>
                      </a:pPr>
                      <a:r>
                        <a:rPr lang="en-US" sz="2400" b="1" dirty="0">
                          <a:solidFill>
                            <a:srgbClr val="000000"/>
                          </a:solidFill>
                          <a:sym typeface="Calibri (MS) Bold"/>
                        </a:rPr>
                        <a:t>Times 60+ Days Past Due (6 Mo.)</a:t>
                      </a:r>
                      <a:endParaRPr lang="en-US" sz="2400" b="1" dirty="0"/>
                    </a:p>
                  </a:txBody>
                  <a:tcPr marL="66675" marR="66675" marT="66675" marB="66675" anchor="ctr"/>
                </a:tc>
                <a:extLst>
                  <a:ext uri="{0D108BD9-81ED-4DB2-BD59-A6C34878D82A}">
                    <a16:rowId xmlns:a16="http://schemas.microsoft.com/office/drawing/2014/main" xmlns="" val="10006"/>
                  </a:ext>
                </a:extLst>
              </a:tr>
              <a:tr h="835947">
                <a:tc>
                  <a:txBody>
                    <a:bodyPr/>
                    <a:lstStyle/>
                    <a:p>
                      <a:pPr algn="ctr">
                        <a:lnSpc>
                          <a:spcPts val="3640"/>
                        </a:lnSpc>
                        <a:defRPr/>
                      </a:pPr>
                      <a:r>
                        <a:rPr lang="en-US" sz="2400" b="1" dirty="0">
                          <a:solidFill>
                            <a:srgbClr val="000000"/>
                          </a:solidFill>
                          <a:sym typeface="Calibri (MS) Bold"/>
                        </a:rPr>
                        <a:t>V8</a:t>
                      </a:r>
                      <a:endParaRPr lang="en-US" sz="2400" b="1" dirty="0"/>
                    </a:p>
                  </a:txBody>
                  <a:tcPr marL="66675" marR="66675" marT="66675" marB="66675" anchor="ctr"/>
                </a:tc>
                <a:tc>
                  <a:txBody>
                    <a:bodyPr/>
                    <a:lstStyle/>
                    <a:p>
                      <a:pPr algn="ctr">
                        <a:lnSpc>
                          <a:spcPts val="2660"/>
                        </a:lnSpc>
                        <a:defRPr/>
                      </a:pPr>
                      <a:r>
                        <a:rPr lang="en-US" sz="2400" b="1" dirty="0">
                          <a:solidFill>
                            <a:srgbClr val="000000"/>
                          </a:solidFill>
                          <a:sym typeface="Calibri (MS) Bold"/>
                        </a:rPr>
                        <a:t>Tenure</a:t>
                      </a:r>
                      <a:endParaRPr lang="en-US" sz="2400" b="1" dirty="0"/>
                    </a:p>
                  </a:txBody>
                  <a:tcPr marL="66675" marR="66675" marT="66675" marB="66675" anchor="ctr"/>
                </a:tc>
                <a:tc>
                  <a:txBody>
                    <a:bodyPr/>
                    <a:lstStyle/>
                    <a:p>
                      <a:pPr algn="ctr">
                        <a:lnSpc>
                          <a:spcPts val="3780"/>
                        </a:lnSpc>
                        <a:defRPr/>
                      </a:pPr>
                      <a:r>
                        <a:rPr lang="en-US" sz="2400" b="1" dirty="0">
                          <a:solidFill>
                            <a:srgbClr val="000000"/>
                          </a:solidFill>
                          <a:sym typeface="Calibri (MS) Bold"/>
                        </a:rPr>
                        <a:t>V18</a:t>
                      </a:r>
                      <a:endParaRPr lang="en-US" sz="2400" b="1" dirty="0"/>
                    </a:p>
                  </a:txBody>
                  <a:tcPr marL="66675" marR="66675" marT="66675" marB="66675" anchor="ctr"/>
                </a:tc>
                <a:tc>
                  <a:txBody>
                    <a:bodyPr/>
                    <a:lstStyle/>
                    <a:p>
                      <a:pPr algn="ctr">
                        <a:lnSpc>
                          <a:spcPts val="2660"/>
                        </a:lnSpc>
                        <a:defRPr/>
                      </a:pPr>
                      <a:r>
                        <a:rPr lang="en-US" sz="2400" b="1" dirty="0">
                          <a:solidFill>
                            <a:srgbClr val="000000"/>
                          </a:solidFill>
                          <a:sym typeface="Calibri (MS) Bold"/>
                        </a:rPr>
                        <a:t>Number of loans V19: Secured,V20:Unsecured</a:t>
                      </a:r>
                      <a:endParaRPr lang="en-US" sz="2400" b="1" dirty="0"/>
                    </a:p>
                  </a:txBody>
                  <a:tcPr marL="66675" marR="66675" marT="66675" marB="66675" anchor="ctr"/>
                </a:tc>
                <a:tc>
                  <a:txBody>
                    <a:bodyPr/>
                    <a:lstStyle/>
                    <a:p>
                      <a:pPr algn="ctr">
                        <a:lnSpc>
                          <a:spcPts val="3780"/>
                        </a:lnSpc>
                        <a:defRPr/>
                      </a:pPr>
                      <a:r>
                        <a:rPr lang="en-US" sz="2400" b="1" dirty="0">
                          <a:solidFill>
                            <a:srgbClr val="000000"/>
                          </a:solidFill>
                          <a:sym typeface="Calibri (MS) Bold"/>
                        </a:rPr>
                        <a:t>V30</a:t>
                      </a:r>
                      <a:endParaRPr lang="en-US" sz="2400" b="1" dirty="0"/>
                    </a:p>
                  </a:txBody>
                  <a:tcPr marL="66675" marR="66675" marT="66675" marB="66675" anchor="ctr"/>
                </a:tc>
                <a:tc>
                  <a:txBody>
                    <a:bodyPr/>
                    <a:lstStyle/>
                    <a:p>
                      <a:pPr algn="ctr">
                        <a:lnSpc>
                          <a:spcPts val="2660"/>
                        </a:lnSpc>
                        <a:defRPr/>
                      </a:pPr>
                      <a:r>
                        <a:rPr lang="en-US" sz="2400" b="1" dirty="0">
                          <a:solidFill>
                            <a:srgbClr val="000000"/>
                          </a:solidFill>
                          <a:sym typeface="Calibri (MS) Bold"/>
                        </a:rPr>
                        <a:t>Times 90+ Days Past Due (3 Mo.)</a:t>
                      </a:r>
                      <a:endParaRPr lang="en-US" sz="2400" b="1" dirty="0"/>
                    </a:p>
                  </a:txBody>
                  <a:tcPr marL="66675" marR="66675" marT="66675" marB="66675" anchor="ctr"/>
                </a:tc>
                <a:extLst>
                  <a:ext uri="{0D108BD9-81ED-4DB2-BD59-A6C34878D82A}">
                    <a16:rowId xmlns:a16="http://schemas.microsoft.com/office/drawing/2014/main" xmlns="" val="10007"/>
                  </a:ext>
                </a:extLst>
              </a:tr>
              <a:tr h="835947">
                <a:tc>
                  <a:txBody>
                    <a:bodyPr/>
                    <a:lstStyle/>
                    <a:p>
                      <a:pPr algn="ctr">
                        <a:lnSpc>
                          <a:spcPts val="3640"/>
                        </a:lnSpc>
                        <a:defRPr/>
                      </a:pPr>
                      <a:r>
                        <a:rPr lang="en-US" sz="2400" b="1" dirty="0">
                          <a:solidFill>
                            <a:srgbClr val="000000"/>
                          </a:solidFill>
                          <a:sym typeface="Calibri (MS) Bold"/>
                        </a:rPr>
                        <a:t>V9</a:t>
                      </a:r>
                      <a:endParaRPr lang="en-US" sz="2400" b="1" dirty="0"/>
                    </a:p>
                  </a:txBody>
                  <a:tcPr marL="66675" marR="66675" marT="66675" marB="66675" anchor="ctr"/>
                </a:tc>
                <a:tc>
                  <a:txBody>
                    <a:bodyPr/>
                    <a:lstStyle/>
                    <a:p>
                      <a:pPr algn="ctr">
                        <a:lnSpc>
                          <a:spcPts val="2660"/>
                        </a:lnSpc>
                        <a:defRPr/>
                      </a:pPr>
                      <a:r>
                        <a:rPr lang="en-US" sz="2400" b="1" dirty="0">
                          <a:solidFill>
                            <a:srgbClr val="000000"/>
                          </a:solidFill>
                          <a:sym typeface="Calibri (MS) Bold"/>
                        </a:rPr>
                        <a:t>Dealer codes</a:t>
                      </a:r>
                      <a:endParaRPr lang="en-US" sz="2400" b="1" dirty="0"/>
                    </a:p>
                  </a:txBody>
                  <a:tcPr marL="66675" marR="66675" marT="66675" marB="66675" anchor="ctr"/>
                </a:tc>
                <a:tc>
                  <a:txBody>
                    <a:bodyPr/>
                    <a:lstStyle/>
                    <a:p>
                      <a:pPr algn="ctr">
                        <a:lnSpc>
                          <a:spcPts val="3780"/>
                        </a:lnSpc>
                        <a:defRPr/>
                      </a:pPr>
                      <a:r>
                        <a:rPr lang="en-US" sz="2400" b="1" dirty="0">
                          <a:solidFill>
                            <a:srgbClr val="000000"/>
                          </a:solidFill>
                          <a:sym typeface="Calibri (MS) Bold"/>
                        </a:rPr>
                        <a:t>V21</a:t>
                      </a:r>
                      <a:endParaRPr lang="en-US" sz="2400" b="1" dirty="0"/>
                    </a:p>
                  </a:txBody>
                  <a:tcPr marL="66675" marR="66675" marT="66675" marB="66675" anchor="ctr"/>
                </a:tc>
                <a:tc>
                  <a:txBody>
                    <a:bodyPr/>
                    <a:lstStyle/>
                    <a:p>
                      <a:pPr algn="ctr">
                        <a:lnSpc>
                          <a:spcPts val="2660"/>
                        </a:lnSpc>
                        <a:defRPr/>
                      </a:pPr>
                      <a:r>
                        <a:rPr lang="en-US" sz="2400" b="1" dirty="0">
                          <a:solidFill>
                            <a:srgbClr val="000000"/>
                          </a:solidFill>
                          <a:sym typeface="Calibri (MS) Bold"/>
                        </a:rPr>
                        <a:t>Maximum amount sanctioned in the Live loans</a:t>
                      </a:r>
                      <a:endParaRPr lang="en-US" sz="2400" b="1" dirty="0"/>
                    </a:p>
                  </a:txBody>
                  <a:tcPr marL="66675" marR="66675" marT="66675" marB="66675" anchor="ctr"/>
                </a:tc>
                <a:tc>
                  <a:txBody>
                    <a:bodyPr/>
                    <a:lstStyle/>
                    <a:p>
                      <a:pPr algn="ctr">
                        <a:lnSpc>
                          <a:spcPts val="3780"/>
                        </a:lnSpc>
                        <a:defRPr/>
                      </a:pPr>
                      <a:r>
                        <a:rPr lang="en-US" sz="2400" b="1" dirty="0">
                          <a:solidFill>
                            <a:srgbClr val="000000"/>
                          </a:solidFill>
                          <a:sym typeface="Calibri (MS) Bold"/>
                        </a:rPr>
                        <a:t>V31</a:t>
                      </a:r>
                      <a:endParaRPr lang="en-US" sz="2400" b="1" dirty="0"/>
                    </a:p>
                  </a:txBody>
                  <a:tcPr marL="66675" marR="66675" marT="66675" marB="66675" anchor="ctr"/>
                </a:tc>
                <a:tc>
                  <a:txBody>
                    <a:bodyPr/>
                    <a:lstStyle/>
                    <a:p>
                      <a:pPr algn="ctr">
                        <a:lnSpc>
                          <a:spcPts val="2660"/>
                        </a:lnSpc>
                        <a:defRPr/>
                      </a:pPr>
                      <a:r>
                        <a:rPr lang="en-US" sz="2400" b="1" dirty="0">
                          <a:solidFill>
                            <a:srgbClr val="000000"/>
                          </a:solidFill>
                          <a:sym typeface="Calibri (MS) Bold"/>
                        </a:rPr>
                        <a:t>Customer’s geographical location</a:t>
                      </a:r>
                      <a:endParaRPr lang="en-US" sz="2400" b="1" dirty="0"/>
                    </a:p>
                  </a:txBody>
                  <a:tcPr marL="66675" marR="66675" marT="66675" marB="66675" anchor="ctr"/>
                </a:tc>
                <a:extLst>
                  <a:ext uri="{0D108BD9-81ED-4DB2-BD59-A6C34878D82A}">
                    <a16:rowId xmlns:a16="http://schemas.microsoft.com/office/drawing/2014/main" xmlns="" val="10008"/>
                  </a:ext>
                </a:extLst>
              </a:tr>
              <a:tr h="940440">
                <a:tc>
                  <a:txBody>
                    <a:bodyPr/>
                    <a:lstStyle/>
                    <a:p>
                      <a:pPr algn="ctr">
                        <a:lnSpc>
                          <a:spcPts val="3640"/>
                        </a:lnSpc>
                        <a:defRPr/>
                      </a:pPr>
                      <a:r>
                        <a:rPr lang="en-US" sz="2400" b="1" dirty="0">
                          <a:solidFill>
                            <a:srgbClr val="000000"/>
                          </a:solidFill>
                          <a:sym typeface="Calibri (MS) Bold"/>
                        </a:rPr>
                        <a:t>V10</a:t>
                      </a:r>
                      <a:endParaRPr lang="en-US" sz="2400" b="1" dirty="0"/>
                    </a:p>
                  </a:txBody>
                  <a:tcPr marL="66675" marR="66675" marT="66675" marB="66675" anchor="ctr"/>
                </a:tc>
                <a:tc>
                  <a:txBody>
                    <a:bodyPr/>
                    <a:lstStyle/>
                    <a:p>
                      <a:pPr algn="ctr">
                        <a:lnSpc>
                          <a:spcPts val="2660"/>
                        </a:lnSpc>
                        <a:defRPr/>
                      </a:pPr>
                      <a:r>
                        <a:rPr lang="en-US" sz="2400" b="1" dirty="0">
                          <a:solidFill>
                            <a:srgbClr val="000000"/>
                          </a:solidFill>
                          <a:sym typeface="Calibri (MS) Bold"/>
                        </a:rPr>
                        <a:t>Product code(MC : Motorcycle , MO : Moped, SC : Scooter)</a:t>
                      </a:r>
                      <a:endParaRPr lang="en-US" sz="2400" b="1" dirty="0"/>
                    </a:p>
                  </a:txBody>
                  <a:tcPr marL="66675" marR="66675" marT="66675" marB="66675" anchor="ctr"/>
                </a:tc>
                <a:tc>
                  <a:txBody>
                    <a:bodyPr/>
                    <a:lstStyle/>
                    <a:p>
                      <a:pPr algn="ctr">
                        <a:lnSpc>
                          <a:spcPts val="3780"/>
                        </a:lnSpc>
                        <a:defRPr/>
                      </a:pPr>
                      <a:r>
                        <a:rPr lang="en-US" sz="2400" b="1" dirty="0">
                          <a:solidFill>
                            <a:srgbClr val="000000"/>
                          </a:solidFill>
                          <a:sym typeface="Calibri (MS) Bold"/>
                        </a:rPr>
                        <a:t>V22</a:t>
                      </a:r>
                      <a:endParaRPr lang="en-US" sz="2400" b="1" dirty="0"/>
                    </a:p>
                  </a:txBody>
                  <a:tcPr marL="66675" marR="66675" marT="66675" marB="66675" anchor="ctr"/>
                </a:tc>
                <a:tc>
                  <a:txBody>
                    <a:bodyPr/>
                    <a:lstStyle/>
                    <a:p>
                      <a:pPr algn="ctr">
                        <a:lnSpc>
                          <a:spcPts val="2660"/>
                        </a:lnSpc>
                        <a:defRPr/>
                      </a:pPr>
                      <a:r>
                        <a:rPr lang="en-US" sz="2400" b="1" dirty="0">
                          <a:solidFill>
                            <a:srgbClr val="000000"/>
                          </a:solidFill>
                          <a:sym typeface="Calibri (MS) Bold"/>
                        </a:rPr>
                        <a:t>Number of new loans in last 3 months</a:t>
                      </a:r>
                      <a:endParaRPr lang="en-US" sz="2400" b="1" dirty="0"/>
                    </a:p>
                  </a:txBody>
                  <a:tcPr marL="66675" marR="66675" marT="66675" marB="66675" anchor="ctr"/>
                </a:tc>
                <a:tc>
                  <a:txBody>
                    <a:bodyPr/>
                    <a:lstStyle/>
                    <a:p>
                      <a:pPr algn="ctr">
                        <a:lnSpc>
                          <a:spcPts val="3780"/>
                        </a:lnSpc>
                        <a:defRPr/>
                      </a:pPr>
                      <a:r>
                        <a:rPr lang="en-US" sz="2400" b="1" dirty="0">
                          <a:solidFill>
                            <a:srgbClr val="000000"/>
                          </a:solidFill>
                          <a:sym typeface="Calibri (MS) Bold"/>
                        </a:rPr>
                        <a:t>V32</a:t>
                      </a:r>
                      <a:endParaRPr lang="en-US" sz="2400" b="1" dirty="0"/>
                    </a:p>
                  </a:txBody>
                  <a:tcPr marL="66675" marR="66675" marT="66675" marB="66675" anchor="ctr"/>
                </a:tc>
                <a:tc>
                  <a:txBody>
                    <a:bodyPr/>
                    <a:lstStyle/>
                    <a:p>
                      <a:pPr algn="ctr">
                        <a:lnSpc>
                          <a:spcPts val="2660"/>
                        </a:lnSpc>
                        <a:defRPr/>
                      </a:pPr>
                      <a:r>
                        <a:rPr lang="en-US" sz="2400" b="1" dirty="0">
                          <a:solidFill>
                            <a:srgbClr val="000000"/>
                          </a:solidFill>
                          <a:sym typeface="Calibri (MS) Bold"/>
                        </a:rPr>
                        <a:t>Target variable ( 1: Defaulters / 0: Non-Defaulters)</a:t>
                      </a:r>
                      <a:endParaRPr lang="en-US" sz="2400" b="1" dirty="0"/>
                    </a:p>
                  </a:txBody>
                  <a:tcPr marL="66675" marR="66675" marT="66675" marB="66675" anchor="ctr"/>
                </a:tc>
                <a:extLst>
                  <a:ext uri="{0D108BD9-81ED-4DB2-BD59-A6C34878D82A}">
                    <a16:rowId xmlns:a16="http://schemas.microsoft.com/office/drawing/2014/main" xmlns="" val="10009"/>
                  </a:ext>
                </a:extLst>
              </a:tr>
            </a:tbl>
          </a:graphicData>
        </a:graphic>
      </p:graphicFrame>
      <p:sp>
        <p:nvSpPr>
          <p:cNvPr id="4" name="TextBox 4"/>
          <p:cNvSpPr txBox="1"/>
          <p:nvPr/>
        </p:nvSpPr>
        <p:spPr>
          <a:xfrm>
            <a:off x="17532593" y="9509778"/>
            <a:ext cx="542094" cy="696925"/>
          </a:xfrm>
          <a:prstGeom prst="rect">
            <a:avLst/>
          </a:prstGeom>
        </p:spPr>
        <p:txBody>
          <a:bodyPr lIns="0" tIns="0" rIns="0" bIns="0" rtlCol="0" anchor="t">
            <a:spAutoFit/>
          </a:bodyPr>
          <a:lstStyle/>
          <a:p>
            <a:pPr algn="ctr">
              <a:lnSpc>
                <a:spcPts val="5163"/>
              </a:lnSpc>
            </a:pPr>
            <a:r>
              <a:rPr lang="en-US" sz="3687">
                <a:solidFill>
                  <a:srgbClr val="DD6706"/>
                </a:solidFill>
                <a:latin typeface="Calibri (MS) Bold"/>
                <a:ea typeface="Calibri (MS) Bold"/>
                <a:cs typeface="Calibri (MS) Bold"/>
                <a:sym typeface="Calibri (MS) Bold"/>
              </a:rPr>
              <a:t>3</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3718579906"/>
              </p:ext>
            </p:extLst>
          </p:nvPr>
        </p:nvGraphicFramePr>
        <p:xfrm>
          <a:off x="1153576" y="3924300"/>
          <a:ext cx="16141701" cy="5245100"/>
        </p:xfrm>
        <a:graphic>
          <a:graphicData uri="http://schemas.openxmlformats.org/drawingml/2006/table">
            <a:tbl>
              <a:tblPr/>
              <a:tblGrid>
                <a:gridCol w="3121965">
                  <a:extLst>
                    <a:ext uri="{9D8B030D-6E8A-4147-A177-3AD203B41FA5}">
                      <a16:colId xmlns:a16="http://schemas.microsoft.com/office/drawing/2014/main" xmlns="" val="20000"/>
                    </a:ext>
                  </a:extLst>
                </a:gridCol>
                <a:gridCol w="3299257">
                  <a:extLst>
                    <a:ext uri="{9D8B030D-6E8A-4147-A177-3AD203B41FA5}">
                      <a16:colId xmlns:a16="http://schemas.microsoft.com/office/drawing/2014/main" xmlns="" val="20001"/>
                    </a:ext>
                  </a:extLst>
                </a:gridCol>
                <a:gridCol w="3299257">
                  <a:extLst>
                    <a:ext uri="{9D8B030D-6E8A-4147-A177-3AD203B41FA5}">
                      <a16:colId xmlns:a16="http://schemas.microsoft.com/office/drawing/2014/main" xmlns="" val="20002"/>
                    </a:ext>
                  </a:extLst>
                </a:gridCol>
                <a:gridCol w="3299257">
                  <a:extLst>
                    <a:ext uri="{9D8B030D-6E8A-4147-A177-3AD203B41FA5}">
                      <a16:colId xmlns:a16="http://schemas.microsoft.com/office/drawing/2014/main" xmlns="" val="20003"/>
                    </a:ext>
                  </a:extLst>
                </a:gridCol>
                <a:gridCol w="3121965">
                  <a:extLst>
                    <a:ext uri="{9D8B030D-6E8A-4147-A177-3AD203B41FA5}">
                      <a16:colId xmlns:a16="http://schemas.microsoft.com/office/drawing/2014/main" xmlns="" val="20004"/>
                    </a:ext>
                  </a:extLst>
                </a:gridCol>
              </a:tblGrid>
              <a:tr h="1662375">
                <a:tc>
                  <a:txBody>
                    <a:bodyPr/>
                    <a:lstStyle/>
                    <a:p>
                      <a:pPr algn="l">
                        <a:lnSpc>
                          <a:spcPts val="1679"/>
                        </a:lnSpc>
                        <a:defRPr/>
                      </a:pPr>
                      <a:endParaRPr lang="en-US" sz="1100"/>
                    </a:p>
                  </a:txBody>
                  <a:tcPr marL="190500" marR="190500" marT="190500" marB="190500" anchor="ctr">
                    <a:lnL w="0" cap="flat" cmpd="sng" algn="ctr">
                      <a:solidFill>
                        <a:srgbClr val="FFFFFF"/>
                      </a:solidFill>
                      <a:prstDash val="solid"/>
                      <a:round/>
                      <a:headEnd type="none" w="med" len="med"/>
                      <a:tailEnd type="none" w="med" len="med"/>
                    </a:lnL>
                    <a:lnR w="95250" cap="flat" cmpd="sng" algn="ctr">
                      <a:solidFill>
                        <a:srgbClr val="191919"/>
                      </a:solidFill>
                      <a:prstDash val="solid"/>
                      <a:round/>
                      <a:headEnd type="none" w="med" len="med"/>
                      <a:tailEnd type="none" w="med" len="med"/>
                    </a:lnR>
                    <a:lnT w="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FFFF"/>
                    </a:solidFill>
                  </a:tcPr>
                </a:tc>
                <a:tc>
                  <a:txBody>
                    <a:bodyPr/>
                    <a:lstStyle/>
                    <a:p>
                      <a:pPr algn="l">
                        <a:lnSpc>
                          <a:spcPts val="1679"/>
                        </a:lnSpc>
                        <a:defRPr/>
                      </a:pPr>
                      <a:endParaRPr lang="en-US" sz="1100" dirty="0"/>
                    </a:p>
                  </a:txBody>
                  <a:tcPr marL="190500" marR="190500" marT="190500" marB="190500" anchor="ctr">
                    <a:lnL w="95250" cap="flat" cmpd="sng" algn="ctr">
                      <a:solidFill>
                        <a:srgbClr val="191919"/>
                      </a:solidFill>
                      <a:prstDash val="solid"/>
                      <a:round/>
                      <a:headEnd type="none" w="med" len="med"/>
                      <a:tailEnd type="none" w="med" len="med"/>
                    </a:lnL>
                    <a:lnR w="95250" cap="flat" cmpd="sng" algn="ctr">
                      <a:solidFill>
                        <a:srgbClr val="191919"/>
                      </a:solidFill>
                      <a:prstDash val="solid"/>
                      <a:round/>
                      <a:headEnd type="none" w="med" len="med"/>
                      <a:tailEnd type="none" w="med" len="med"/>
                    </a:lnR>
                    <a:lnT w="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FFFF"/>
                    </a:solidFill>
                  </a:tcPr>
                </a:tc>
                <a:tc>
                  <a:txBody>
                    <a:bodyPr/>
                    <a:lstStyle/>
                    <a:p>
                      <a:pPr algn="l">
                        <a:lnSpc>
                          <a:spcPts val="1679"/>
                        </a:lnSpc>
                        <a:defRPr/>
                      </a:pPr>
                      <a:endParaRPr lang="en-US" sz="1100"/>
                    </a:p>
                  </a:txBody>
                  <a:tcPr marL="190500" marR="190500" marT="190500" marB="190500" anchor="ctr">
                    <a:lnL w="95250" cap="flat" cmpd="sng" algn="ctr">
                      <a:solidFill>
                        <a:srgbClr val="191919"/>
                      </a:solidFill>
                      <a:prstDash val="solid"/>
                      <a:round/>
                      <a:headEnd type="none" w="med" len="med"/>
                      <a:tailEnd type="none" w="med" len="med"/>
                    </a:lnL>
                    <a:lnR w="95250" cap="flat" cmpd="sng" algn="ctr">
                      <a:solidFill>
                        <a:srgbClr val="191919"/>
                      </a:solidFill>
                      <a:prstDash val="solid"/>
                      <a:round/>
                      <a:headEnd type="none" w="med" len="med"/>
                      <a:tailEnd type="none" w="med" len="med"/>
                    </a:lnR>
                    <a:lnT w="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FFFF"/>
                    </a:solidFill>
                  </a:tcPr>
                </a:tc>
                <a:tc>
                  <a:txBody>
                    <a:bodyPr/>
                    <a:lstStyle/>
                    <a:p>
                      <a:pPr algn="l">
                        <a:lnSpc>
                          <a:spcPts val="1679"/>
                        </a:lnSpc>
                        <a:defRPr/>
                      </a:pPr>
                      <a:endParaRPr lang="en-US" sz="1100"/>
                    </a:p>
                  </a:txBody>
                  <a:tcPr marL="190500" marR="190500" marT="190500" marB="190500" anchor="ctr">
                    <a:lnL w="95250" cap="flat" cmpd="sng" algn="ctr">
                      <a:solidFill>
                        <a:srgbClr val="191919"/>
                      </a:solidFill>
                      <a:prstDash val="solid"/>
                      <a:round/>
                      <a:headEnd type="none" w="med" len="med"/>
                      <a:tailEnd type="none" w="med" len="med"/>
                    </a:lnL>
                    <a:lnR w="95250" cap="flat" cmpd="sng" algn="ctr">
                      <a:solidFill>
                        <a:srgbClr val="191919"/>
                      </a:solidFill>
                      <a:prstDash val="solid"/>
                      <a:round/>
                      <a:headEnd type="none" w="med" len="med"/>
                      <a:tailEnd type="none" w="med" len="med"/>
                    </a:lnR>
                    <a:lnT w="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FFFF"/>
                    </a:solidFill>
                  </a:tcPr>
                </a:tc>
                <a:tc>
                  <a:txBody>
                    <a:bodyPr/>
                    <a:lstStyle/>
                    <a:p>
                      <a:pPr algn="l">
                        <a:lnSpc>
                          <a:spcPts val="1679"/>
                        </a:lnSpc>
                        <a:defRPr/>
                      </a:pPr>
                      <a:endParaRPr lang="en-US" sz="1100"/>
                    </a:p>
                  </a:txBody>
                  <a:tcPr marL="190500" marR="190500" marT="190500" marB="190500" anchor="ctr">
                    <a:lnL w="95250" cap="flat" cmpd="sng" algn="ctr">
                      <a:solidFill>
                        <a:srgbClr val="191919"/>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3582725">
                <a:tc>
                  <a:txBody>
                    <a:bodyPr/>
                    <a:lstStyle/>
                    <a:p>
                      <a:pPr algn="l">
                        <a:lnSpc>
                          <a:spcPts val="1679"/>
                        </a:lnSpc>
                        <a:defRPr/>
                      </a:pPr>
                      <a:endParaRPr lang="en-US" sz="1100" dirty="0"/>
                    </a:p>
                  </a:txBody>
                  <a:tcPr marL="190500" marR="190500" marT="190500" marB="190500" anchor="ctr">
                    <a:lnL w="0" cap="flat" cmpd="sng" algn="ctr">
                      <a:solidFill>
                        <a:srgbClr val="FFFFFF"/>
                      </a:solidFill>
                      <a:prstDash val="solid"/>
                      <a:round/>
                      <a:headEnd type="none" w="med" len="med"/>
                      <a:tailEnd type="none" w="med" len="med"/>
                    </a:lnL>
                    <a:lnR w="95250" cap="flat" cmpd="sng" algn="ctr">
                      <a:solidFill>
                        <a:srgbClr val="191919"/>
                      </a:solidFill>
                      <a:prstDash val="solid"/>
                      <a:round/>
                      <a:headEnd type="none" w="med" len="med"/>
                      <a:tailEnd type="none" w="med" len="med"/>
                    </a:lnR>
                    <a:lnT w="3810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solidFill>
                      <a:srgbClr val="56AEFF"/>
                    </a:solidFill>
                  </a:tcPr>
                </a:tc>
                <a:tc>
                  <a:txBody>
                    <a:bodyPr/>
                    <a:lstStyle/>
                    <a:p>
                      <a:pPr algn="l">
                        <a:lnSpc>
                          <a:spcPts val="1679"/>
                        </a:lnSpc>
                        <a:defRPr/>
                      </a:pPr>
                      <a:endParaRPr lang="en-US" sz="1100" dirty="0"/>
                    </a:p>
                  </a:txBody>
                  <a:tcPr marL="190500" marR="190500" marT="190500" marB="190500" anchor="ctr">
                    <a:lnL w="95250" cap="flat" cmpd="sng" algn="ctr">
                      <a:solidFill>
                        <a:srgbClr val="191919"/>
                      </a:solidFill>
                      <a:prstDash val="solid"/>
                      <a:round/>
                      <a:headEnd type="none" w="med" len="med"/>
                      <a:tailEnd type="none" w="med" len="med"/>
                    </a:lnL>
                    <a:lnR w="95250" cap="flat" cmpd="sng" algn="ctr">
                      <a:solidFill>
                        <a:srgbClr val="191919"/>
                      </a:solidFill>
                      <a:prstDash val="solid"/>
                      <a:round/>
                      <a:headEnd type="none" w="med" len="med"/>
                      <a:tailEnd type="none" w="med" len="med"/>
                    </a:lnR>
                    <a:lnT w="3810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solidFill>
                      <a:srgbClr val="2C8CCB"/>
                    </a:solidFill>
                  </a:tcPr>
                </a:tc>
                <a:tc>
                  <a:txBody>
                    <a:bodyPr/>
                    <a:lstStyle/>
                    <a:p>
                      <a:pPr algn="l">
                        <a:lnSpc>
                          <a:spcPts val="1679"/>
                        </a:lnSpc>
                        <a:defRPr/>
                      </a:pPr>
                      <a:endParaRPr lang="en-US" sz="1100" dirty="0"/>
                    </a:p>
                  </a:txBody>
                  <a:tcPr marL="190500" marR="190500" marT="190500" marB="190500" anchor="ctr">
                    <a:lnL w="95250" cap="flat" cmpd="sng" algn="ctr">
                      <a:solidFill>
                        <a:srgbClr val="191919"/>
                      </a:solidFill>
                      <a:prstDash val="solid"/>
                      <a:round/>
                      <a:headEnd type="none" w="med" len="med"/>
                      <a:tailEnd type="none" w="med" len="med"/>
                    </a:lnL>
                    <a:lnR w="95250" cap="flat" cmpd="sng" algn="ctr">
                      <a:solidFill>
                        <a:srgbClr val="191919"/>
                      </a:solidFill>
                      <a:prstDash val="solid"/>
                      <a:round/>
                      <a:headEnd type="none" w="med" len="med"/>
                      <a:tailEnd type="none" w="med" len="med"/>
                    </a:lnR>
                    <a:lnT w="3810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solidFill>
                      <a:srgbClr val="36B7DA"/>
                    </a:solidFill>
                  </a:tcPr>
                </a:tc>
                <a:tc>
                  <a:txBody>
                    <a:bodyPr/>
                    <a:lstStyle/>
                    <a:p>
                      <a:pPr algn="l">
                        <a:lnSpc>
                          <a:spcPts val="1679"/>
                        </a:lnSpc>
                        <a:defRPr/>
                      </a:pPr>
                      <a:endParaRPr lang="en-US" sz="1100" dirty="0"/>
                    </a:p>
                  </a:txBody>
                  <a:tcPr marL="190500" marR="190500" marT="190500" marB="190500" anchor="ctr">
                    <a:lnL w="95250" cap="flat" cmpd="sng" algn="ctr">
                      <a:solidFill>
                        <a:srgbClr val="191919"/>
                      </a:solidFill>
                      <a:prstDash val="solid"/>
                      <a:round/>
                      <a:headEnd type="none" w="med" len="med"/>
                      <a:tailEnd type="none" w="med" len="med"/>
                    </a:lnL>
                    <a:lnR w="95250" cap="flat" cmpd="sng" algn="ctr">
                      <a:solidFill>
                        <a:srgbClr val="191919"/>
                      </a:solidFill>
                      <a:prstDash val="solid"/>
                      <a:round/>
                      <a:headEnd type="none" w="med" len="med"/>
                      <a:tailEnd type="none" w="med" len="med"/>
                    </a:lnR>
                    <a:lnT w="3810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solidFill>
                      <a:srgbClr val="3CBDBB"/>
                    </a:solidFill>
                  </a:tcPr>
                </a:tc>
                <a:tc>
                  <a:txBody>
                    <a:bodyPr/>
                    <a:lstStyle/>
                    <a:p>
                      <a:pPr algn="l">
                        <a:lnSpc>
                          <a:spcPts val="1679"/>
                        </a:lnSpc>
                        <a:defRPr/>
                      </a:pPr>
                      <a:endParaRPr lang="en-US" sz="1100" dirty="0"/>
                    </a:p>
                  </a:txBody>
                  <a:tcPr marL="190500" marR="190500" marT="190500" marB="190500" anchor="ctr">
                    <a:lnL w="95250" cap="flat" cmpd="sng" algn="ctr">
                      <a:solidFill>
                        <a:srgbClr val="191919"/>
                      </a:solidFill>
                      <a:prstDash val="solid"/>
                      <a:round/>
                      <a:headEnd type="none" w="med" len="med"/>
                      <a:tailEnd type="none" w="med" len="med"/>
                    </a:lnL>
                    <a:lnR w="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solidFill>
                      <a:srgbClr val="80CDCC"/>
                    </a:solidFill>
                  </a:tcPr>
                </a:tc>
                <a:extLst>
                  <a:ext uri="{0D108BD9-81ED-4DB2-BD59-A6C34878D82A}">
                    <a16:rowId xmlns:a16="http://schemas.microsoft.com/office/drawing/2014/main" xmlns="" val="10001"/>
                  </a:ext>
                </a:extLst>
              </a:tr>
            </a:tbl>
          </a:graphicData>
        </a:graphic>
      </p:graphicFrame>
      <p:sp>
        <p:nvSpPr>
          <p:cNvPr id="3" name="Freeform 3"/>
          <p:cNvSpPr/>
          <p:nvPr/>
        </p:nvSpPr>
        <p:spPr>
          <a:xfrm>
            <a:off x="1558937" y="4470406"/>
            <a:ext cx="2251063" cy="2251063"/>
          </a:xfrm>
          <a:custGeom>
            <a:avLst/>
            <a:gdLst/>
            <a:ahLst/>
            <a:cxnLst/>
            <a:rect l="l" t="t" r="r" b="b"/>
            <a:pathLst>
              <a:path w="2251063" h="2251063">
                <a:moveTo>
                  <a:pt x="0" y="0"/>
                </a:moveTo>
                <a:lnTo>
                  <a:pt x="2251063" y="0"/>
                </a:lnTo>
                <a:lnTo>
                  <a:pt x="2251063" y="2251063"/>
                </a:lnTo>
                <a:lnTo>
                  <a:pt x="0" y="225106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4835537" y="4470405"/>
            <a:ext cx="2251063" cy="2251063"/>
          </a:xfrm>
          <a:custGeom>
            <a:avLst/>
            <a:gdLst/>
            <a:ahLst/>
            <a:cxnLst/>
            <a:rect l="l" t="t" r="r" b="b"/>
            <a:pathLst>
              <a:path w="2251063" h="2251063">
                <a:moveTo>
                  <a:pt x="0" y="0"/>
                </a:moveTo>
                <a:lnTo>
                  <a:pt x="2251063" y="0"/>
                </a:lnTo>
                <a:lnTo>
                  <a:pt x="2251063" y="2251063"/>
                </a:lnTo>
                <a:lnTo>
                  <a:pt x="0" y="225106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11430000" y="4470404"/>
            <a:ext cx="2251063" cy="2251063"/>
          </a:xfrm>
          <a:custGeom>
            <a:avLst/>
            <a:gdLst/>
            <a:ahLst/>
            <a:cxnLst/>
            <a:rect l="l" t="t" r="r" b="b"/>
            <a:pathLst>
              <a:path w="2251063" h="2251063">
                <a:moveTo>
                  <a:pt x="0" y="0"/>
                </a:moveTo>
                <a:lnTo>
                  <a:pt x="2251063" y="0"/>
                </a:lnTo>
                <a:lnTo>
                  <a:pt x="2251063" y="2251063"/>
                </a:lnTo>
                <a:lnTo>
                  <a:pt x="0" y="225106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14665337" y="4492637"/>
            <a:ext cx="2251063" cy="2251063"/>
          </a:xfrm>
          <a:custGeom>
            <a:avLst/>
            <a:gdLst/>
            <a:ahLst/>
            <a:cxnLst/>
            <a:rect l="l" t="t" r="r" b="b"/>
            <a:pathLst>
              <a:path w="2251063" h="2251063">
                <a:moveTo>
                  <a:pt x="0" y="0"/>
                </a:moveTo>
                <a:lnTo>
                  <a:pt x="2251063" y="0"/>
                </a:lnTo>
                <a:lnTo>
                  <a:pt x="2251063" y="2251063"/>
                </a:lnTo>
                <a:lnTo>
                  <a:pt x="0" y="225106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en-IN" dirty="0"/>
          </a:p>
        </p:txBody>
      </p:sp>
      <p:sp>
        <p:nvSpPr>
          <p:cNvPr id="7" name="Freeform 7"/>
          <p:cNvSpPr/>
          <p:nvPr/>
        </p:nvSpPr>
        <p:spPr>
          <a:xfrm>
            <a:off x="15316200" y="5143500"/>
            <a:ext cx="726561" cy="726561"/>
          </a:xfrm>
          <a:custGeom>
            <a:avLst/>
            <a:gdLst/>
            <a:ahLst/>
            <a:cxnLst/>
            <a:rect l="l" t="t" r="r" b="b"/>
            <a:pathLst>
              <a:path w="726561" h="726561">
                <a:moveTo>
                  <a:pt x="0" y="0"/>
                </a:moveTo>
                <a:lnTo>
                  <a:pt x="726561" y="0"/>
                </a:lnTo>
                <a:lnTo>
                  <a:pt x="726561" y="726561"/>
                </a:lnTo>
                <a:lnTo>
                  <a:pt x="0" y="726561"/>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8" name="Freeform 8"/>
          <p:cNvSpPr/>
          <p:nvPr/>
        </p:nvSpPr>
        <p:spPr>
          <a:xfrm>
            <a:off x="8153400" y="4470405"/>
            <a:ext cx="2251063" cy="2251063"/>
          </a:xfrm>
          <a:custGeom>
            <a:avLst/>
            <a:gdLst/>
            <a:ahLst/>
            <a:cxnLst/>
            <a:rect l="l" t="t" r="r" b="b"/>
            <a:pathLst>
              <a:path w="2251063" h="2251063">
                <a:moveTo>
                  <a:pt x="0" y="0"/>
                </a:moveTo>
                <a:lnTo>
                  <a:pt x="2251063" y="0"/>
                </a:lnTo>
                <a:lnTo>
                  <a:pt x="2251063" y="2251063"/>
                </a:lnTo>
                <a:lnTo>
                  <a:pt x="0" y="2251063"/>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grpSp>
        <p:nvGrpSpPr>
          <p:cNvPr id="9" name="Group 9"/>
          <p:cNvGrpSpPr/>
          <p:nvPr/>
        </p:nvGrpSpPr>
        <p:grpSpPr>
          <a:xfrm>
            <a:off x="1963366" y="4920031"/>
            <a:ext cx="1198350" cy="1152239"/>
            <a:chOff x="0" y="0"/>
            <a:chExt cx="1313053" cy="1536319"/>
          </a:xfrm>
        </p:grpSpPr>
        <p:sp>
          <p:nvSpPr>
            <p:cNvPr id="10" name="Freeform 10"/>
            <p:cNvSpPr/>
            <p:nvPr/>
          </p:nvSpPr>
          <p:spPr>
            <a:xfrm>
              <a:off x="0" y="0"/>
              <a:ext cx="1313053" cy="1536319"/>
            </a:xfrm>
            <a:custGeom>
              <a:avLst/>
              <a:gdLst/>
              <a:ahLst/>
              <a:cxnLst/>
              <a:rect l="l" t="t" r="r" b="b"/>
              <a:pathLst>
                <a:path w="1313053" h="1536319">
                  <a:moveTo>
                    <a:pt x="0" y="0"/>
                  </a:moveTo>
                  <a:lnTo>
                    <a:pt x="1313053" y="0"/>
                  </a:lnTo>
                  <a:lnTo>
                    <a:pt x="1313053" y="1536319"/>
                  </a:lnTo>
                  <a:lnTo>
                    <a:pt x="0" y="1536319"/>
                  </a:lnTo>
                  <a:lnTo>
                    <a:pt x="0" y="0"/>
                  </a:lnTo>
                  <a:close/>
                </a:path>
              </a:pathLst>
            </a:custGeom>
            <a:blipFill>
              <a:blip r:embed="rId14"/>
              <a:stretch>
                <a:fillRect l="-1" r="-1"/>
              </a:stretch>
            </a:blipFill>
          </p:spPr>
        </p:sp>
      </p:grpSp>
      <p:grpSp>
        <p:nvGrpSpPr>
          <p:cNvPr id="11" name="Group 11"/>
          <p:cNvGrpSpPr/>
          <p:nvPr/>
        </p:nvGrpSpPr>
        <p:grpSpPr>
          <a:xfrm>
            <a:off x="5266468" y="4920031"/>
            <a:ext cx="1210532" cy="1152239"/>
            <a:chOff x="0" y="0"/>
            <a:chExt cx="1614043" cy="1600835"/>
          </a:xfrm>
        </p:grpSpPr>
        <p:sp>
          <p:nvSpPr>
            <p:cNvPr id="12" name="Freeform 12"/>
            <p:cNvSpPr/>
            <p:nvPr/>
          </p:nvSpPr>
          <p:spPr>
            <a:xfrm>
              <a:off x="0" y="0"/>
              <a:ext cx="1614043" cy="1600835"/>
            </a:xfrm>
            <a:custGeom>
              <a:avLst/>
              <a:gdLst/>
              <a:ahLst/>
              <a:cxnLst/>
              <a:rect l="l" t="t" r="r" b="b"/>
              <a:pathLst>
                <a:path w="1614043" h="1600835">
                  <a:moveTo>
                    <a:pt x="0" y="0"/>
                  </a:moveTo>
                  <a:lnTo>
                    <a:pt x="1614043" y="0"/>
                  </a:lnTo>
                  <a:lnTo>
                    <a:pt x="1614043" y="1600835"/>
                  </a:lnTo>
                  <a:lnTo>
                    <a:pt x="0" y="1600835"/>
                  </a:lnTo>
                  <a:lnTo>
                    <a:pt x="0" y="0"/>
                  </a:lnTo>
                  <a:close/>
                </a:path>
              </a:pathLst>
            </a:custGeom>
            <a:blipFill>
              <a:blip r:embed="rId15"/>
              <a:stretch>
                <a:fillRect/>
              </a:stretch>
            </a:blipFill>
          </p:spPr>
        </p:sp>
      </p:grpSp>
      <p:grpSp>
        <p:nvGrpSpPr>
          <p:cNvPr id="13" name="Group 13"/>
          <p:cNvGrpSpPr/>
          <p:nvPr/>
        </p:nvGrpSpPr>
        <p:grpSpPr>
          <a:xfrm>
            <a:off x="8554308" y="4920030"/>
            <a:ext cx="1199292" cy="1152239"/>
            <a:chOff x="0" y="0"/>
            <a:chExt cx="1599057" cy="1536319"/>
          </a:xfrm>
        </p:grpSpPr>
        <p:sp>
          <p:nvSpPr>
            <p:cNvPr id="14" name="Freeform 14"/>
            <p:cNvSpPr/>
            <p:nvPr/>
          </p:nvSpPr>
          <p:spPr>
            <a:xfrm>
              <a:off x="0" y="0"/>
              <a:ext cx="1599057" cy="1536319"/>
            </a:xfrm>
            <a:custGeom>
              <a:avLst/>
              <a:gdLst/>
              <a:ahLst/>
              <a:cxnLst/>
              <a:rect l="l" t="t" r="r" b="b"/>
              <a:pathLst>
                <a:path w="1599057" h="1536319">
                  <a:moveTo>
                    <a:pt x="0" y="0"/>
                  </a:moveTo>
                  <a:lnTo>
                    <a:pt x="1599057" y="0"/>
                  </a:lnTo>
                  <a:lnTo>
                    <a:pt x="1599057" y="1536319"/>
                  </a:lnTo>
                  <a:lnTo>
                    <a:pt x="0" y="1536319"/>
                  </a:lnTo>
                  <a:lnTo>
                    <a:pt x="0" y="0"/>
                  </a:lnTo>
                  <a:close/>
                </a:path>
              </a:pathLst>
            </a:custGeom>
            <a:blipFill>
              <a:blip r:embed="rId16"/>
              <a:stretch>
                <a:fillRect/>
              </a:stretch>
            </a:blipFill>
          </p:spPr>
        </p:sp>
      </p:grpSp>
      <p:grpSp>
        <p:nvGrpSpPr>
          <p:cNvPr id="15" name="Group 15"/>
          <p:cNvGrpSpPr/>
          <p:nvPr/>
        </p:nvGrpSpPr>
        <p:grpSpPr>
          <a:xfrm>
            <a:off x="11857101" y="4920029"/>
            <a:ext cx="1173099" cy="1152239"/>
            <a:chOff x="0" y="0"/>
            <a:chExt cx="1564132" cy="1443101"/>
          </a:xfrm>
        </p:grpSpPr>
        <p:sp>
          <p:nvSpPr>
            <p:cNvPr id="16" name="Freeform 16"/>
            <p:cNvSpPr/>
            <p:nvPr/>
          </p:nvSpPr>
          <p:spPr>
            <a:xfrm>
              <a:off x="0" y="0"/>
              <a:ext cx="1564132" cy="1443101"/>
            </a:xfrm>
            <a:custGeom>
              <a:avLst/>
              <a:gdLst/>
              <a:ahLst/>
              <a:cxnLst/>
              <a:rect l="l" t="t" r="r" b="b"/>
              <a:pathLst>
                <a:path w="1564132" h="1443101">
                  <a:moveTo>
                    <a:pt x="0" y="0"/>
                  </a:moveTo>
                  <a:lnTo>
                    <a:pt x="1564132" y="0"/>
                  </a:lnTo>
                  <a:lnTo>
                    <a:pt x="1564132" y="1443101"/>
                  </a:lnTo>
                  <a:lnTo>
                    <a:pt x="0" y="1443101"/>
                  </a:lnTo>
                  <a:lnTo>
                    <a:pt x="0" y="0"/>
                  </a:lnTo>
                  <a:close/>
                </a:path>
              </a:pathLst>
            </a:custGeom>
            <a:blipFill>
              <a:blip r:embed="rId17"/>
              <a:stretch>
                <a:fillRect t="-6339" b="-6339"/>
              </a:stretch>
            </a:blipFill>
          </p:spPr>
        </p:sp>
      </p:grpSp>
      <p:sp>
        <p:nvSpPr>
          <p:cNvPr id="17" name="TextBox 17"/>
          <p:cNvSpPr txBox="1"/>
          <p:nvPr/>
        </p:nvSpPr>
        <p:spPr>
          <a:xfrm>
            <a:off x="1840410" y="1186359"/>
            <a:ext cx="14319931" cy="957570"/>
          </a:xfrm>
          <a:prstGeom prst="rect">
            <a:avLst/>
          </a:prstGeom>
        </p:spPr>
        <p:txBody>
          <a:bodyPr lIns="0" tIns="0" rIns="0" bIns="0" rtlCol="0" anchor="t">
            <a:spAutoFit/>
          </a:bodyPr>
          <a:lstStyle/>
          <a:p>
            <a:pPr algn="ctr">
              <a:lnSpc>
                <a:spcPts val="8349"/>
              </a:lnSpc>
            </a:pPr>
            <a:r>
              <a:rPr lang="en-US" sz="5400" spc="192" dirty="0">
                <a:solidFill>
                  <a:srgbClr val="FFFFFF"/>
                </a:solidFill>
                <a:latin typeface="Aileron Bold"/>
                <a:ea typeface="Aileron Bold"/>
                <a:cs typeface="Aileron Bold"/>
                <a:sym typeface="Aileron Bold"/>
              </a:rPr>
              <a:t>EXPLORATORY DATA ANALYSIS</a:t>
            </a:r>
          </a:p>
        </p:txBody>
      </p:sp>
      <p:sp>
        <p:nvSpPr>
          <p:cNvPr id="18" name="TextBox 18"/>
          <p:cNvSpPr txBox="1"/>
          <p:nvPr/>
        </p:nvSpPr>
        <p:spPr>
          <a:xfrm>
            <a:off x="1182329" y="6880928"/>
            <a:ext cx="2611775" cy="436017"/>
          </a:xfrm>
          <a:prstGeom prst="rect">
            <a:avLst/>
          </a:prstGeom>
        </p:spPr>
        <p:txBody>
          <a:bodyPr lIns="0" tIns="0" rIns="0" bIns="0" rtlCol="0" anchor="t">
            <a:spAutoFit/>
          </a:bodyPr>
          <a:lstStyle/>
          <a:p>
            <a:pPr algn="ctr">
              <a:lnSpc>
                <a:spcPts val="3358"/>
              </a:lnSpc>
            </a:pPr>
            <a:r>
              <a:rPr lang="en-US" sz="3000" b="1" spc="306" dirty="0">
                <a:solidFill>
                  <a:srgbClr val="FFFFFF"/>
                </a:solidFill>
                <a:latin typeface="Calibri (MS)"/>
                <a:ea typeface="Calibri (MS)"/>
                <a:cs typeface="Calibri (MS)"/>
                <a:sym typeface="Calibri (MS)"/>
              </a:rPr>
              <a:t>SHAPE</a:t>
            </a:r>
          </a:p>
        </p:txBody>
      </p:sp>
      <p:sp>
        <p:nvSpPr>
          <p:cNvPr id="19" name="TextBox 19"/>
          <p:cNvSpPr txBox="1"/>
          <p:nvPr/>
        </p:nvSpPr>
        <p:spPr>
          <a:xfrm>
            <a:off x="1350300" y="7322694"/>
            <a:ext cx="2611775" cy="1482217"/>
          </a:xfrm>
          <a:prstGeom prst="rect">
            <a:avLst/>
          </a:prstGeom>
        </p:spPr>
        <p:txBody>
          <a:bodyPr wrap="square" lIns="0" tIns="0" rIns="0" bIns="0" rtlCol="0" anchor="t">
            <a:spAutoFit/>
          </a:bodyPr>
          <a:lstStyle/>
          <a:p>
            <a:pPr algn="ctr">
              <a:lnSpc>
                <a:spcPts val="3778"/>
              </a:lnSpc>
            </a:pPr>
            <a:endParaRPr b="1" dirty="0"/>
          </a:p>
          <a:p>
            <a:pPr algn="ctr">
              <a:lnSpc>
                <a:spcPts val="3778"/>
              </a:lnSpc>
            </a:pPr>
            <a:r>
              <a:rPr lang="en-US" sz="3000" b="1" spc="82" dirty="0">
                <a:solidFill>
                  <a:srgbClr val="040506"/>
                </a:solidFill>
                <a:latin typeface="Calibri (MS)"/>
                <a:ea typeface="Calibri (MS)"/>
                <a:cs typeface="Calibri (MS)"/>
                <a:sym typeface="Calibri (MS)"/>
              </a:rPr>
              <a:t>ROWS:119528</a:t>
            </a:r>
          </a:p>
          <a:p>
            <a:pPr algn="ctr">
              <a:lnSpc>
                <a:spcPts val="3778"/>
              </a:lnSpc>
            </a:pPr>
            <a:r>
              <a:rPr lang="en-US" sz="3000" b="1" spc="82" dirty="0">
                <a:solidFill>
                  <a:srgbClr val="040506"/>
                </a:solidFill>
                <a:latin typeface="Calibri (MS)"/>
                <a:ea typeface="Calibri (MS)"/>
                <a:cs typeface="Calibri (MS)"/>
                <a:sym typeface="Calibri (MS)"/>
              </a:rPr>
              <a:t>COLUMNS:32</a:t>
            </a:r>
          </a:p>
        </p:txBody>
      </p:sp>
      <p:sp>
        <p:nvSpPr>
          <p:cNvPr id="20" name="TextBox 20"/>
          <p:cNvSpPr txBox="1"/>
          <p:nvPr/>
        </p:nvSpPr>
        <p:spPr>
          <a:xfrm>
            <a:off x="4598474" y="6880928"/>
            <a:ext cx="2611775" cy="436017"/>
          </a:xfrm>
          <a:prstGeom prst="rect">
            <a:avLst/>
          </a:prstGeom>
        </p:spPr>
        <p:txBody>
          <a:bodyPr lIns="0" tIns="0" rIns="0" bIns="0" rtlCol="0" anchor="t">
            <a:spAutoFit/>
          </a:bodyPr>
          <a:lstStyle/>
          <a:p>
            <a:pPr algn="ctr">
              <a:lnSpc>
                <a:spcPts val="3358"/>
              </a:lnSpc>
            </a:pPr>
            <a:r>
              <a:rPr lang="en-US" sz="3000" b="1" spc="306" dirty="0">
                <a:solidFill>
                  <a:srgbClr val="FFFFFF"/>
                </a:solidFill>
                <a:latin typeface="Calibri (MS)"/>
                <a:ea typeface="Calibri (MS)"/>
                <a:cs typeface="Calibri (MS)"/>
                <a:sym typeface="Calibri (MS)"/>
              </a:rPr>
              <a:t>DUPLICATES</a:t>
            </a:r>
          </a:p>
        </p:txBody>
      </p:sp>
      <p:sp>
        <p:nvSpPr>
          <p:cNvPr id="21" name="TextBox 21"/>
          <p:cNvSpPr txBox="1"/>
          <p:nvPr/>
        </p:nvSpPr>
        <p:spPr>
          <a:xfrm>
            <a:off x="4598474" y="8063802"/>
            <a:ext cx="2611775" cy="467051"/>
          </a:xfrm>
          <a:prstGeom prst="rect">
            <a:avLst/>
          </a:prstGeom>
        </p:spPr>
        <p:txBody>
          <a:bodyPr lIns="0" tIns="0" rIns="0" bIns="0" rtlCol="0" anchor="t">
            <a:spAutoFit/>
          </a:bodyPr>
          <a:lstStyle/>
          <a:p>
            <a:pPr algn="ctr">
              <a:lnSpc>
                <a:spcPts val="3778"/>
              </a:lnSpc>
            </a:pPr>
            <a:r>
              <a:rPr lang="en-US" sz="3000" b="1" spc="82" dirty="0">
                <a:solidFill>
                  <a:srgbClr val="040506"/>
                </a:solidFill>
                <a:latin typeface="Calibri (MS)"/>
                <a:ea typeface="Calibri (MS)"/>
                <a:cs typeface="Calibri (MS)"/>
                <a:sym typeface="Calibri (MS)"/>
              </a:rPr>
              <a:t>No Duplicates</a:t>
            </a:r>
          </a:p>
        </p:txBody>
      </p:sp>
      <p:sp>
        <p:nvSpPr>
          <p:cNvPr id="22" name="TextBox 22"/>
          <p:cNvSpPr txBox="1"/>
          <p:nvPr/>
        </p:nvSpPr>
        <p:spPr>
          <a:xfrm>
            <a:off x="7857708" y="6671378"/>
            <a:ext cx="2664623" cy="872034"/>
          </a:xfrm>
          <a:prstGeom prst="rect">
            <a:avLst/>
          </a:prstGeom>
        </p:spPr>
        <p:txBody>
          <a:bodyPr lIns="0" tIns="0" rIns="0" bIns="0" rtlCol="0" anchor="t">
            <a:spAutoFit/>
          </a:bodyPr>
          <a:lstStyle/>
          <a:p>
            <a:pPr algn="ctr">
              <a:lnSpc>
                <a:spcPts val="3358"/>
              </a:lnSpc>
            </a:pPr>
            <a:r>
              <a:rPr lang="en-US" sz="3000" b="1" spc="306" dirty="0">
                <a:solidFill>
                  <a:srgbClr val="FFFFFF"/>
                </a:solidFill>
                <a:latin typeface="Calibri (MS)"/>
                <a:ea typeface="Calibri (MS)"/>
                <a:cs typeface="Calibri (MS)"/>
                <a:sym typeface="Calibri (MS)"/>
              </a:rPr>
              <a:t>NUMERICAL COLUMNS</a:t>
            </a:r>
          </a:p>
        </p:txBody>
      </p:sp>
      <p:sp>
        <p:nvSpPr>
          <p:cNvPr id="23" name="TextBox 23"/>
          <p:cNvSpPr txBox="1"/>
          <p:nvPr/>
        </p:nvSpPr>
        <p:spPr>
          <a:xfrm>
            <a:off x="7827559" y="8063802"/>
            <a:ext cx="2611775" cy="505523"/>
          </a:xfrm>
          <a:prstGeom prst="rect">
            <a:avLst/>
          </a:prstGeom>
        </p:spPr>
        <p:txBody>
          <a:bodyPr lIns="0" tIns="0" rIns="0" bIns="0" rtlCol="0" anchor="t">
            <a:spAutoFit/>
          </a:bodyPr>
          <a:lstStyle/>
          <a:p>
            <a:pPr algn="ctr">
              <a:lnSpc>
                <a:spcPts val="4198"/>
              </a:lnSpc>
            </a:pPr>
            <a:r>
              <a:rPr lang="en-US" sz="2999" b="1" spc="59" dirty="0">
                <a:solidFill>
                  <a:srgbClr val="191919"/>
                </a:solidFill>
                <a:latin typeface="Calibri (MS)" panose="020B0604020202020204" charset="0"/>
                <a:ea typeface="Calibri (MS) Bold"/>
                <a:cs typeface="Calibri (MS)" panose="020B0604020202020204" charset="0"/>
                <a:sym typeface="Calibri (MS) Bold"/>
              </a:rPr>
              <a:t>21</a:t>
            </a:r>
          </a:p>
        </p:txBody>
      </p:sp>
      <p:sp>
        <p:nvSpPr>
          <p:cNvPr id="24" name="TextBox 24"/>
          <p:cNvSpPr txBox="1"/>
          <p:nvPr/>
        </p:nvSpPr>
        <p:spPr>
          <a:xfrm>
            <a:off x="10965985" y="6717352"/>
            <a:ext cx="2912298" cy="797270"/>
          </a:xfrm>
          <a:prstGeom prst="rect">
            <a:avLst/>
          </a:prstGeom>
        </p:spPr>
        <p:txBody>
          <a:bodyPr lIns="0" tIns="0" rIns="0" bIns="0" rtlCol="0" anchor="t">
            <a:spAutoFit/>
          </a:bodyPr>
          <a:lstStyle/>
          <a:p>
            <a:pPr algn="ctr">
              <a:lnSpc>
                <a:spcPts val="3120"/>
              </a:lnSpc>
            </a:pPr>
            <a:r>
              <a:rPr lang="en-US" sz="3000" b="1" spc="288" dirty="0">
                <a:solidFill>
                  <a:srgbClr val="FFFFFF"/>
                </a:solidFill>
                <a:latin typeface="Calibri (MS)"/>
                <a:ea typeface="Calibri (MS)"/>
                <a:cs typeface="Calibri (MS)"/>
                <a:sym typeface="Calibri (MS)"/>
              </a:rPr>
              <a:t>CATEGORICAL COLUMNS</a:t>
            </a:r>
          </a:p>
        </p:txBody>
      </p:sp>
      <p:sp>
        <p:nvSpPr>
          <p:cNvPr id="25" name="TextBox 25"/>
          <p:cNvSpPr txBox="1"/>
          <p:nvPr/>
        </p:nvSpPr>
        <p:spPr>
          <a:xfrm>
            <a:off x="11116247" y="8083037"/>
            <a:ext cx="2611775" cy="505523"/>
          </a:xfrm>
          <a:prstGeom prst="rect">
            <a:avLst/>
          </a:prstGeom>
        </p:spPr>
        <p:txBody>
          <a:bodyPr lIns="0" tIns="0" rIns="0" bIns="0" rtlCol="0" anchor="t">
            <a:spAutoFit/>
          </a:bodyPr>
          <a:lstStyle/>
          <a:p>
            <a:pPr algn="ctr">
              <a:lnSpc>
                <a:spcPts val="4198"/>
              </a:lnSpc>
            </a:pPr>
            <a:r>
              <a:rPr lang="en-US" sz="2999" b="1" spc="59" dirty="0">
                <a:solidFill>
                  <a:srgbClr val="191919"/>
                </a:solidFill>
                <a:latin typeface="Calibri (MS)" panose="020B0604020202020204" charset="0"/>
                <a:ea typeface="Calibri (MS) Bold"/>
                <a:cs typeface="Calibri (MS)" panose="020B0604020202020204" charset="0"/>
                <a:sym typeface="Calibri (MS) Bold"/>
              </a:rPr>
              <a:t>9</a:t>
            </a:r>
          </a:p>
        </p:txBody>
      </p:sp>
      <p:sp>
        <p:nvSpPr>
          <p:cNvPr id="26" name="TextBox 26"/>
          <p:cNvSpPr txBox="1"/>
          <p:nvPr/>
        </p:nvSpPr>
        <p:spPr>
          <a:xfrm>
            <a:off x="14325925" y="6717352"/>
            <a:ext cx="2611775" cy="797270"/>
          </a:xfrm>
          <a:prstGeom prst="rect">
            <a:avLst/>
          </a:prstGeom>
        </p:spPr>
        <p:txBody>
          <a:bodyPr lIns="0" tIns="0" rIns="0" bIns="0" rtlCol="0" anchor="t">
            <a:spAutoFit/>
          </a:bodyPr>
          <a:lstStyle/>
          <a:p>
            <a:pPr algn="ctr">
              <a:lnSpc>
                <a:spcPts val="3120"/>
              </a:lnSpc>
            </a:pPr>
            <a:r>
              <a:rPr lang="en-US" sz="3000" b="1" spc="288" dirty="0">
                <a:solidFill>
                  <a:srgbClr val="FFFFFF"/>
                </a:solidFill>
                <a:latin typeface="Calibri (MS)"/>
                <a:ea typeface="Calibri (MS)"/>
                <a:cs typeface="Calibri (MS)"/>
                <a:sym typeface="Calibri (MS)"/>
              </a:rPr>
              <a:t>TYPE CONVERSION </a:t>
            </a:r>
          </a:p>
        </p:txBody>
      </p:sp>
      <p:sp>
        <p:nvSpPr>
          <p:cNvPr id="27" name="TextBox 27"/>
          <p:cNvSpPr txBox="1"/>
          <p:nvPr/>
        </p:nvSpPr>
        <p:spPr>
          <a:xfrm>
            <a:off x="14404935" y="8143793"/>
            <a:ext cx="2611775" cy="467051"/>
          </a:xfrm>
          <a:prstGeom prst="rect">
            <a:avLst/>
          </a:prstGeom>
        </p:spPr>
        <p:txBody>
          <a:bodyPr lIns="0" tIns="0" rIns="0" bIns="0" rtlCol="0" anchor="t">
            <a:spAutoFit/>
          </a:bodyPr>
          <a:lstStyle/>
          <a:p>
            <a:pPr algn="ctr">
              <a:lnSpc>
                <a:spcPts val="3778"/>
              </a:lnSpc>
            </a:pPr>
            <a:r>
              <a:rPr lang="en-US" sz="3000" b="1" spc="82" dirty="0">
                <a:solidFill>
                  <a:srgbClr val="343432"/>
                </a:solidFill>
                <a:latin typeface="Calibri (MS)" panose="020B0604020202020204" charset="0"/>
                <a:ea typeface="Calibri (MS)"/>
                <a:cs typeface="Calibri (MS)" panose="020B0604020202020204" charset="0"/>
                <a:sym typeface="Calibri (MS)"/>
              </a:rPr>
              <a:t>5(int to object)</a:t>
            </a:r>
          </a:p>
        </p:txBody>
      </p:sp>
      <p:sp>
        <p:nvSpPr>
          <p:cNvPr id="28" name="TextBox 28"/>
          <p:cNvSpPr txBox="1"/>
          <p:nvPr/>
        </p:nvSpPr>
        <p:spPr>
          <a:xfrm>
            <a:off x="17745906" y="9590075"/>
            <a:ext cx="542094" cy="696925"/>
          </a:xfrm>
          <a:prstGeom prst="rect">
            <a:avLst/>
          </a:prstGeom>
        </p:spPr>
        <p:txBody>
          <a:bodyPr lIns="0" tIns="0" rIns="0" bIns="0" rtlCol="0" anchor="t">
            <a:spAutoFit/>
          </a:bodyPr>
          <a:lstStyle/>
          <a:p>
            <a:pPr algn="ctr">
              <a:lnSpc>
                <a:spcPts val="5163"/>
              </a:lnSpc>
            </a:pPr>
            <a:r>
              <a:rPr lang="en-US" sz="3687">
                <a:solidFill>
                  <a:srgbClr val="DD6706"/>
                </a:solidFill>
                <a:latin typeface="Calibri (MS) Bold"/>
                <a:ea typeface="Calibri (MS) Bold"/>
                <a:cs typeface="Calibri (MS) Bold"/>
                <a:sym typeface="Calibri (MS) Bold"/>
              </a:rPr>
              <a:t>4</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Freeform 2"/>
          <p:cNvSpPr/>
          <p:nvPr/>
        </p:nvSpPr>
        <p:spPr>
          <a:xfrm>
            <a:off x="2721438" y="-261288"/>
            <a:ext cx="2420216" cy="9519588"/>
          </a:xfrm>
          <a:custGeom>
            <a:avLst/>
            <a:gdLst/>
            <a:ahLst/>
            <a:cxnLst/>
            <a:rect l="l" t="t" r="r" b="b"/>
            <a:pathLst>
              <a:path w="2420216" h="9519588">
                <a:moveTo>
                  <a:pt x="0" y="0"/>
                </a:moveTo>
                <a:lnTo>
                  <a:pt x="2420216" y="0"/>
                </a:lnTo>
                <a:lnTo>
                  <a:pt x="2420216" y="9519588"/>
                </a:lnTo>
                <a:lnTo>
                  <a:pt x="0" y="9519588"/>
                </a:lnTo>
                <a:lnTo>
                  <a:pt x="0" y="0"/>
                </a:lnTo>
                <a:close/>
              </a:path>
            </a:pathLst>
          </a:custGeom>
          <a:blipFill>
            <a:blip r:embed="rId2">
              <a:extLst>
                <a:ext uri="{96DAC541-7B7A-43D3-8B79-37D633B846F1}">
                  <asvg:svgBlip xmlns:asvg="http://schemas.microsoft.com/office/drawing/2016/SVG/main" xmlns="" r:embed="rId3"/>
                </a:ext>
              </a:extLst>
            </a:blip>
            <a:stretch>
              <a:fillRect l="-150" r="-150"/>
            </a:stretch>
          </a:blipFill>
        </p:spPr>
      </p:sp>
      <p:sp>
        <p:nvSpPr>
          <p:cNvPr id="3" name="Freeform 3"/>
          <p:cNvSpPr/>
          <p:nvPr/>
        </p:nvSpPr>
        <p:spPr>
          <a:xfrm>
            <a:off x="5343124" y="-261288"/>
            <a:ext cx="2173364" cy="8521288"/>
          </a:xfrm>
          <a:custGeom>
            <a:avLst/>
            <a:gdLst/>
            <a:ahLst/>
            <a:cxnLst/>
            <a:rect l="l" t="t" r="r" b="b"/>
            <a:pathLst>
              <a:path w="2173364" h="8521288">
                <a:moveTo>
                  <a:pt x="0" y="0"/>
                </a:moveTo>
                <a:lnTo>
                  <a:pt x="2173364" y="0"/>
                </a:lnTo>
                <a:lnTo>
                  <a:pt x="2173364" y="8521288"/>
                </a:lnTo>
                <a:lnTo>
                  <a:pt x="0" y="8521288"/>
                </a:lnTo>
                <a:lnTo>
                  <a:pt x="0" y="0"/>
                </a:lnTo>
                <a:close/>
              </a:path>
            </a:pathLst>
          </a:custGeom>
          <a:blipFill>
            <a:blip r:embed="rId4">
              <a:extLst>
                <a:ext uri="{96DAC541-7B7A-43D3-8B79-37D633B846F1}">
                  <asvg:svgBlip xmlns:asvg="http://schemas.microsoft.com/office/drawing/2016/SVG/main" xmlns="" r:embed="rId5"/>
                </a:ext>
              </a:extLst>
            </a:blip>
            <a:stretch>
              <a:fillRect l="-159" r="-159"/>
            </a:stretch>
          </a:blipFill>
        </p:spPr>
      </p:sp>
      <p:sp>
        <p:nvSpPr>
          <p:cNvPr id="4" name="Freeform 4"/>
          <p:cNvSpPr/>
          <p:nvPr/>
        </p:nvSpPr>
        <p:spPr>
          <a:xfrm>
            <a:off x="10180014" y="-261288"/>
            <a:ext cx="2133051" cy="7130854"/>
          </a:xfrm>
          <a:custGeom>
            <a:avLst/>
            <a:gdLst/>
            <a:ahLst/>
            <a:cxnLst/>
            <a:rect l="l" t="t" r="r" b="b"/>
            <a:pathLst>
              <a:path w="2133051" h="7130854">
                <a:moveTo>
                  <a:pt x="0" y="0"/>
                </a:moveTo>
                <a:lnTo>
                  <a:pt x="2133051" y="0"/>
                </a:lnTo>
                <a:lnTo>
                  <a:pt x="2133051" y="7130854"/>
                </a:lnTo>
                <a:lnTo>
                  <a:pt x="0" y="7130854"/>
                </a:lnTo>
                <a:lnTo>
                  <a:pt x="0" y="0"/>
                </a:lnTo>
                <a:close/>
              </a:path>
            </a:pathLst>
          </a:custGeom>
          <a:blipFill>
            <a:blip r:embed="rId6">
              <a:extLst>
                <a:ext uri="{96DAC541-7B7A-43D3-8B79-37D633B846F1}">
                  <asvg:svgBlip xmlns:asvg="http://schemas.microsoft.com/office/drawing/2016/SVG/main" xmlns="" r:embed="rId7"/>
                </a:ext>
              </a:extLst>
            </a:blip>
            <a:stretch>
              <a:fillRect t="-10" b="-10"/>
            </a:stretch>
          </a:blipFill>
        </p:spPr>
        <p:txBody>
          <a:bodyPr/>
          <a:lstStyle/>
          <a:p>
            <a:endParaRPr lang="en-IN" dirty="0"/>
          </a:p>
        </p:txBody>
      </p:sp>
      <p:sp>
        <p:nvSpPr>
          <p:cNvPr id="5" name="Freeform 5"/>
          <p:cNvSpPr/>
          <p:nvPr/>
        </p:nvSpPr>
        <p:spPr>
          <a:xfrm>
            <a:off x="12587550" y="-261288"/>
            <a:ext cx="2402225" cy="6348691"/>
          </a:xfrm>
          <a:custGeom>
            <a:avLst/>
            <a:gdLst/>
            <a:ahLst/>
            <a:cxnLst/>
            <a:rect l="l" t="t" r="r" b="b"/>
            <a:pathLst>
              <a:path w="2402225" h="6348691">
                <a:moveTo>
                  <a:pt x="0" y="0"/>
                </a:moveTo>
                <a:lnTo>
                  <a:pt x="2402225" y="0"/>
                </a:lnTo>
                <a:lnTo>
                  <a:pt x="2402225" y="6348691"/>
                </a:lnTo>
                <a:lnTo>
                  <a:pt x="0" y="6348691"/>
                </a:lnTo>
                <a:lnTo>
                  <a:pt x="0" y="0"/>
                </a:lnTo>
                <a:close/>
              </a:path>
            </a:pathLst>
          </a:custGeom>
          <a:blipFill>
            <a:blip r:embed="rId8">
              <a:extLst>
                <a:ext uri="{96DAC541-7B7A-43D3-8B79-37D633B846F1}">
                  <asvg:svgBlip xmlns:asvg="http://schemas.microsoft.com/office/drawing/2016/SVG/main" xmlns="" r:embed="rId9"/>
                </a:ext>
              </a:extLst>
            </a:blip>
            <a:stretch>
              <a:fillRect l="-122" r="-122"/>
            </a:stretch>
          </a:blipFill>
        </p:spPr>
      </p:sp>
      <p:sp>
        <p:nvSpPr>
          <p:cNvPr id="6" name="Freeform 6"/>
          <p:cNvSpPr/>
          <p:nvPr/>
        </p:nvSpPr>
        <p:spPr>
          <a:xfrm>
            <a:off x="161576" y="-479028"/>
            <a:ext cx="2287925" cy="10766028"/>
          </a:xfrm>
          <a:custGeom>
            <a:avLst/>
            <a:gdLst/>
            <a:ahLst/>
            <a:cxnLst/>
            <a:rect l="l" t="t" r="r" b="b"/>
            <a:pathLst>
              <a:path w="2287925" h="10766028">
                <a:moveTo>
                  <a:pt x="0" y="0"/>
                </a:moveTo>
                <a:lnTo>
                  <a:pt x="2287925" y="0"/>
                </a:lnTo>
                <a:lnTo>
                  <a:pt x="2287925" y="10766028"/>
                </a:lnTo>
                <a:lnTo>
                  <a:pt x="0" y="10766028"/>
                </a:lnTo>
                <a:lnTo>
                  <a:pt x="0" y="0"/>
                </a:lnTo>
                <a:close/>
              </a:path>
            </a:pathLst>
          </a:custGeom>
          <a:blipFill>
            <a:blip r:embed="rId10">
              <a:extLst>
                <a:ext uri="{96DAC541-7B7A-43D3-8B79-37D633B846F1}">
                  <asvg:svgBlip xmlns:asvg="http://schemas.microsoft.com/office/drawing/2016/SVG/main" xmlns="" r:embed="rId11"/>
                </a:ext>
              </a:extLst>
            </a:blip>
            <a:stretch>
              <a:fillRect l="-134" r="-134"/>
            </a:stretch>
          </a:blipFill>
        </p:spPr>
      </p:sp>
      <p:sp>
        <p:nvSpPr>
          <p:cNvPr id="7" name="Freeform 7"/>
          <p:cNvSpPr/>
          <p:nvPr/>
        </p:nvSpPr>
        <p:spPr>
          <a:xfrm>
            <a:off x="7755455" y="-257282"/>
            <a:ext cx="2225375" cy="7951078"/>
          </a:xfrm>
          <a:custGeom>
            <a:avLst/>
            <a:gdLst/>
            <a:ahLst/>
            <a:cxnLst/>
            <a:rect l="l" t="t" r="r" b="b"/>
            <a:pathLst>
              <a:path w="2225375" h="7951078">
                <a:moveTo>
                  <a:pt x="0" y="0"/>
                </a:moveTo>
                <a:lnTo>
                  <a:pt x="2225375" y="0"/>
                </a:lnTo>
                <a:lnTo>
                  <a:pt x="2225375" y="7951078"/>
                </a:lnTo>
                <a:lnTo>
                  <a:pt x="0" y="7951078"/>
                </a:lnTo>
                <a:lnTo>
                  <a:pt x="0" y="0"/>
                </a:lnTo>
                <a:close/>
              </a:path>
            </a:pathLst>
          </a:custGeom>
          <a:blipFill>
            <a:blip r:embed="rId12">
              <a:extLst>
                <a:ext uri="{96DAC541-7B7A-43D3-8B79-37D633B846F1}">
                  <asvg:svgBlip xmlns:asvg="http://schemas.microsoft.com/office/drawing/2016/SVG/main" xmlns="" r:embed="rId13"/>
                </a:ext>
              </a:extLst>
            </a:blip>
            <a:stretch>
              <a:fillRect l="-63" r="-63"/>
            </a:stretch>
          </a:blipFill>
        </p:spPr>
      </p:sp>
      <p:sp>
        <p:nvSpPr>
          <p:cNvPr id="8" name="Freeform 8"/>
          <p:cNvSpPr/>
          <p:nvPr/>
        </p:nvSpPr>
        <p:spPr>
          <a:xfrm>
            <a:off x="15299131" y="-263609"/>
            <a:ext cx="2420216" cy="5283044"/>
          </a:xfrm>
          <a:custGeom>
            <a:avLst/>
            <a:gdLst/>
            <a:ahLst/>
            <a:cxnLst/>
            <a:rect l="l" t="t" r="r" b="b"/>
            <a:pathLst>
              <a:path w="2420216" h="5283044">
                <a:moveTo>
                  <a:pt x="0" y="0"/>
                </a:moveTo>
                <a:lnTo>
                  <a:pt x="2420216" y="0"/>
                </a:lnTo>
                <a:lnTo>
                  <a:pt x="2420216" y="5283044"/>
                </a:lnTo>
                <a:lnTo>
                  <a:pt x="0" y="5283044"/>
                </a:lnTo>
                <a:lnTo>
                  <a:pt x="0" y="0"/>
                </a:lnTo>
                <a:close/>
              </a:path>
            </a:pathLst>
          </a:custGeom>
          <a:blipFill>
            <a:blip r:embed="rId14">
              <a:extLst>
                <a:ext uri="{96DAC541-7B7A-43D3-8B79-37D633B846F1}">
                  <asvg:svgBlip xmlns:asvg="http://schemas.microsoft.com/office/drawing/2016/SVG/main" xmlns="" r:embed="rId15"/>
                </a:ext>
              </a:extLst>
            </a:blip>
            <a:stretch>
              <a:fillRect l="-147" r="-147"/>
            </a:stretch>
          </a:blipFill>
        </p:spPr>
        <p:txBody>
          <a:bodyPr/>
          <a:lstStyle/>
          <a:p>
            <a:endParaRPr lang="en-IN" dirty="0"/>
          </a:p>
        </p:txBody>
      </p:sp>
      <p:sp>
        <p:nvSpPr>
          <p:cNvPr id="9" name="TextBox 9"/>
          <p:cNvSpPr txBox="1"/>
          <p:nvPr/>
        </p:nvSpPr>
        <p:spPr>
          <a:xfrm>
            <a:off x="5447489" y="5087080"/>
            <a:ext cx="2051854" cy="461665"/>
          </a:xfrm>
          <a:prstGeom prst="rect">
            <a:avLst/>
          </a:prstGeom>
        </p:spPr>
        <p:txBody>
          <a:bodyPr lIns="0" tIns="0" rIns="0" bIns="0" rtlCol="0" anchor="t">
            <a:spAutoFit/>
          </a:bodyPr>
          <a:lstStyle/>
          <a:p>
            <a:pPr algn="ctr">
              <a:lnSpc>
                <a:spcPts val="3599"/>
              </a:lnSpc>
            </a:pPr>
            <a:r>
              <a:rPr lang="en-US" sz="3000" b="1" spc="299" dirty="0">
                <a:solidFill>
                  <a:srgbClr val="FFFFFF"/>
                </a:solidFill>
                <a:latin typeface="Calibri (MS) Bold"/>
                <a:ea typeface="Calibri (MS) Bold"/>
                <a:cs typeface="Calibri (MS) Bold"/>
                <a:sym typeface="Calibri (MS) Bold"/>
              </a:rPr>
              <a:t>V23</a:t>
            </a:r>
          </a:p>
        </p:txBody>
      </p:sp>
      <p:sp>
        <p:nvSpPr>
          <p:cNvPr id="10" name="TextBox 10"/>
          <p:cNvSpPr txBox="1"/>
          <p:nvPr/>
        </p:nvSpPr>
        <p:spPr>
          <a:xfrm>
            <a:off x="5417880" y="5987572"/>
            <a:ext cx="2051854" cy="505523"/>
          </a:xfrm>
          <a:prstGeom prst="rect">
            <a:avLst/>
          </a:prstGeom>
        </p:spPr>
        <p:txBody>
          <a:bodyPr lIns="0" tIns="0" rIns="0" bIns="0" rtlCol="0" anchor="t">
            <a:spAutoFit/>
          </a:bodyPr>
          <a:lstStyle/>
          <a:p>
            <a:pPr algn="ctr">
              <a:lnSpc>
                <a:spcPts val="4200"/>
              </a:lnSpc>
            </a:pPr>
            <a:r>
              <a:rPr lang="en-US" sz="3000" b="1" spc="59" dirty="0">
                <a:solidFill>
                  <a:srgbClr val="FFFFFF"/>
                </a:solidFill>
                <a:latin typeface="Calibri (MS) Bold"/>
                <a:ea typeface="Calibri (MS) Bold"/>
                <a:cs typeface="Calibri (MS) Bold"/>
                <a:sym typeface="Calibri (MS) Bold"/>
              </a:rPr>
              <a:t>83%</a:t>
            </a:r>
          </a:p>
        </p:txBody>
      </p:sp>
      <p:sp>
        <p:nvSpPr>
          <p:cNvPr id="11" name="TextBox 11"/>
          <p:cNvSpPr txBox="1"/>
          <p:nvPr/>
        </p:nvSpPr>
        <p:spPr>
          <a:xfrm>
            <a:off x="10261211" y="3493528"/>
            <a:ext cx="2051854" cy="461665"/>
          </a:xfrm>
          <a:prstGeom prst="rect">
            <a:avLst/>
          </a:prstGeom>
        </p:spPr>
        <p:txBody>
          <a:bodyPr lIns="0" tIns="0" rIns="0" bIns="0" rtlCol="0" anchor="t">
            <a:spAutoFit/>
          </a:bodyPr>
          <a:lstStyle/>
          <a:p>
            <a:pPr algn="ctr">
              <a:lnSpc>
                <a:spcPts val="3599"/>
              </a:lnSpc>
            </a:pPr>
            <a:r>
              <a:rPr lang="en-US" sz="3000" b="1" spc="299" dirty="0">
                <a:solidFill>
                  <a:srgbClr val="FFFFFF"/>
                </a:solidFill>
                <a:latin typeface="Calibri (MS) Bold"/>
                <a:ea typeface="Calibri (MS) Bold"/>
                <a:cs typeface="Calibri (MS) Bold"/>
                <a:sym typeface="Calibri (MS) Bold"/>
              </a:rPr>
              <a:t>V21</a:t>
            </a:r>
          </a:p>
        </p:txBody>
      </p:sp>
      <p:sp>
        <p:nvSpPr>
          <p:cNvPr id="12" name="TextBox 12"/>
          <p:cNvSpPr txBox="1"/>
          <p:nvPr/>
        </p:nvSpPr>
        <p:spPr>
          <a:xfrm>
            <a:off x="10219797" y="4220880"/>
            <a:ext cx="2051854" cy="505523"/>
          </a:xfrm>
          <a:prstGeom prst="rect">
            <a:avLst/>
          </a:prstGeom>
        </p:spPr>
        <p:txBody>
          <a:bodyPr lIns="0" tIns="0" rIns="0" bIns="0" rtlCol="0" anchor="t">
            <a:spAutoFit/>
          </a:bodyPr>
          <a:lstStyle/>
          <a:p>
            <a:pPr algn="ctr">
              <a:lnSpc>
                <a:spcPts val="4200"/>
              </a:lnSpc>
            </a:pPr>
            <a:r>
              <a:rPr lang="en-US" sz="3000" b="1" spc="59" dirty="0">
                <a:solidFill>
                  <a:srgbClr val="FFFFFF"/>
                </a:solidFill>
                <a:latin typeface="Calibri (MS) Bold"/>
                <a:ea typeface="Calibri (MS) Bold"/>
                <a:cs typeface="Calibri (MS) Bold"/>
                <a:sym typeface="Calibri (MS) Bold"/>
              </a:rPr>
              <a:t>69%</a:t>
            </a:r>
          </a:p>
        </p:txBody>
      </p:sp>
      <p:sp>
        <p:nvSpPr>
          <p:cNvPr id="13" name="TextBox 13"/>
          <p:cNvSpPr txBox="1"/>
          <p:nvPr/>
        </p:nvSpPr>
        <p:spPr>
          <a:xfrm>
            <a:off x="2728071" y="9244013"/>
            <a:ext cx="12903476" cy="829437"/>
          </a:xfrm>
          <a:prstGeom prst="rect">
            <a:avLst/>
          </a:prstGeom>
        </p:spPr>
        <p:txBody>
          <a:bodyPr lIns="0" tIns="0" rIns="0" bIns="0" rtlCol="0" anchor="t">
            <a:spAutoFit/>
          </a:bodyPr>
          <a:lstStyle/>
          <a:p>
            <a:pPr algn="ctr">
              <a:lnSpc>
                <a:spcPts val="6369"/>
              </a:lnSpc>
            </a:pPr>
            <a:r>
              <a:rPr lang="en-US" sz="5400" spc="146" dirty="0">
                <a:solidFill>
                  <a:srgbClr val="FFFFFF"/>
                </a:solidFill>
                <a:latin typeface="Aileron Bold"/>
                <a:ea typeface="Aileron Bold"/>
                <a:cs typeface="Aileron Bold"/>
                <a:sym typeface="Aileron Bold"/>
              </a:rPr>
              <a:t>MISSING VALUES PERCENTAGE</a:t>
            </a:r>
          </a:p>
        </p:txBody>
      </p:sp>
      <p:sp>
        <p:nvSpPr>
          <p:cNvPr id="14" name="TextBox 14"/>
          <p:cNvSpPr txBox="1"/>
          <p:nvPr/>
        </p:nvSpPr>
        <p:spPr>
          <a:xfrm>
            <a:off x="322992" y="7090891"/>
            <a:ext cx="1965092" cy="461665"/>
          </a:xfrm>
          <a:prstGeom prst="rect">
            <a:avLst/>
          </a:prstGeom>
        </p:spPr>
        <p:txBody>
          <a:bodyPr lIns="0" tIns="0" rIns="0" bIns="0" rtlCol="0" anchor="t">
            <a:spAutoFit/>
          </a:bodyPr>
          <a:lstStyle/>
          <a:p>
            <a:pPr algn="ctr">
              <a:lnSpc>
                <a:spcPts val="3599"/>
              </a:lnSpc>
            </a:pPr>
            <a:r>
              <a:rPr lang="en-US" sz="3000" b="1" spc="299" dirty="0">
                <a:solidFill>
                  <a:srgbClr val="FFFFFF"/>
                </a:solidFill>
                <a:latin typeface="Calibri (MS) Bold"/>
                <a:ea typeface="Calibri (MS) Bold"/>
                <a:cs typeface="Calibri (MS) Bold"/>
                <a:sym typeface="Calibri (MS) Bold"/>
              </a:rPr>
              <a:t>V26</a:t>
            </a:r>
          </a:p>
        </p:txBody>
      </p:sp>
      <p:sp>
        <p:nvSpPr>
          <p:cNvPr id="15" name="TextBox 15"/>
          <p:cNvSpPr txBox="1"/>
          <p:nvPr/>
        </p:nvSpPr>
        <p:spPr>
          <a:xfrm>
            <a:off x="351833" y="8007238"/>
            <a:ext cx="1965092" cy="505523"/>
          </a:xfrm>
          <a:prstGeom prst="rect">
            <a:avLst/>
          </a:prstGeom>
        </p:spPr>
        <p:txBody>
          <a:bodyPr lIns="0" tIns="0" rIns="0" bIns="0" rtlCol="0" anchor="t">
            <a:spAutoFit/>
          </a:bodyPr>
          <a:lstStyle/>
          <a:p>
            <a:pPr algn="ctr">
              <a:lnSpc>
                <a:spcPts val="4199"/>
              </a:lnSpc>
            </a:pPr>
            <a:r>
              <a:rPr lang="en-US" sz="3000" b="1" spc="59" dirty="0">
                <a:solidFill>
                  <a:srgbClr val="FFFFFF"/>
                </a:solidFill>
                <a:latin typeface="Calibri (MS) Bold"/>
                <a:ea typeface="Calibri (MS) Bold"/>
                <a:cs typeface="Calibri (MS) Bold"/>
                <a:sym typeface="Calibri (MS) Bold"/>
              </a:rPr>
              <a:t>88%</a:t>
            </a:r>
          </a:p>
        </p:txBody>
      </p:sp>
      <p:sp>
        <p:nvSpPr>
          <p:cNvPr id="16" name="TextBox 16"/>
          <p:cNvSpPr txBox="1"/>
          <p:nvPr/>
        </p:nvSpPr>
        <p:spPr>
          <a:xfrm>
            <a:off x="2796890" y="6031430"/>
            <a:ext cx="2269313" cy="461665"/>
          </a:xfrm>
          <a:prstGeom prst="rect">
            <a:avLst/>
          </a:prstGeom>
        </p:spPr>
        <p:txBody>
          <a:bodyPr lIns="0" tIns="0" rIns="0" bIns="0" rtlCol="0" anchor="t">
            <a:spAutoFit/>
          </a:bodyPr>
          <a:lstStyle/>
          <a:p>
            <a:pPr algn="ctr">
              <a:lnSpc>
                <a:spcPts val="3600"/>
              </a:lnSpc>
            </a:pPr>
            <a:r>
              <a:rPr lang="en-US" sz="3000" b="1" spc="299" dirty="0">
                <a:solidFill>
                  <a:srgbClr val="FFFFFF"/>
                </a:solidFill>
                <a:latin typeface="Calibri (MS) Bold"/>
                <a:ea typeface="Calibri (MS) Bold"/>
                <a:cs typeface="Calibri (MS) Bold"/>
                <a:sym typeface="Calibri (MS) Bold"/>
              </a:rPr>
              <a:t>V24</a:t>
            </a:r>
          </a:p>
        </p:txBody>
      </p:sp>
      <p:sp>
        <p:nvSpPr>
          <p:cNvPr id="17" name="TextBox 17"/>
          <p:cNvSpPr txBox="1"/>
          <p:nvPr/>
        </p:nvSpPr>
        <p:spPr>
          <a:xfrm>
            <a:off x="2796890" y="6839402"/>
            <a:ext cx="2269313" cy="505523"/>
          </a:xfrm>
          <a:prstGeom prst="rect">
            <a:avLst/>
          </a:prstGeom>
        </p:spPr>
        <p:txBody>
          <a:bodyPr lIns="0" tIns="0" rIns="0" bIns="0" rtlCol="0" anchor="t">
            <a:spAutoFit/>
          </a:bodyPr>
          <a:lstStyle/>
          <a:p>
            <a:pPr algn="ctr">
              <a:lnSpc>
                <a:spcPts val="4200"/>
              </a:lnSpc>
            </a:pPr>
            <a:r>
              <a:rPr lang="en-US" sz="3000" b="1" spc="59" dirty="0">
                <a:solidFill>
                  <a:srgbClr val="FFFFFF"/>
                </a:solidFill>
                <a:latin typeface="Calibri (MS) Bold"/>
                <a:ea typeface="Calibri (MS) Bold"/>
                <a:cs typeface="Calibri (MS) Bold"/>
                <a:sym typeface="Calibri (MS) Bold"/>
              </a:rPr>
              <a:t>84%</a:t>
            </a:r>
          </a:p>
        </p:txBody>
      </p:sp>
      <p:sp>
        <p:nvSpPr>
          <p:cNvPr id="18" name="TextBox 18"/>
          <p:cNvSpPr txBox="1"/>
          <p:nvPr/>
        </p:nvSpPr>
        <p:spPr>
          <a:xfrm rot="-59999">
            <a:off x="12748978" y="416888"/>
            <a:ext cx="2079371" cy="2769989"/>
          </a:xfrm>
          <a:prstGeom prst="rect">
            <a:avLst/>
          </a:prstGeom>
        </p:spPr>
        <p:txBody>
          <a:bodyPr lIns="0" tIns="0" rIns="0" bIns="0" rtlCol="0" anchor="t">
            <a:spAutoFit/>
          </a:bodyPr>
          <a:lstStyle/>
          <a:p>
            <a:pPr algn="ctr">
              <a:lnSpc>
                <a:spcPts val="3599"/>
              </a:lnSpc>
            </a:pPr>
            <a:r>
              <a:rPr lang="en-US" sz="3000" b="1" spc="299" dirty="0">
                <a:solidFill>
                  <a:srgbClr val="FFFFFF"/>
                </a:solidFill>
                <a:latin typeface="Calibri (MS) Bold"/>
                <a:ea typeface="Calibri (MS) Bold"/>
                <a:cs typeface="Calibri (MS) Bold"/>
                <a:sym typeface="Calibri (MS) Bold"/>
              </a:rPr>
              <a:t>V15,V11,</a:t>
            </a:r>
          </a:p>
          <a:p>
            <a:pPr algn="ctr">
              <a:lnSpc>
                <a:spcPts val="3599"/>
              </a:lnSpc>
            </a:pPr>
            <a:r>
              <a:rPr lang="en-US" sz="3000" b="1" spc="299" dirty="0">
                <a:solidFill>
                  <a:srgbClr val="FFFFFF"/>
                </a:solidFill>
                <a:latin typeface="Calibri (MS) Bold"/>
                <a:ea typeface="Calibri (MS) Bold"/>
                <a:cs typeface="Calibri (MS) Bold"/>
                <a:sym typeface="Calibri (MS) Bold"/>
              </a:rPr>
              <a:t>V16,V14,</a:t>
            </a:r>
          </a:p>
          <a:p>
            <a:pPr algn="ctr">
              <a:lnSpc>
                <a:spcPts val="3599"/>
              </a:lnSpc>
            </a:pPr>
            <a:r>
              <a:rPr lang="en-US" sz="3000" b="1" spc="299" dirty="0">
                <a:solidFill>
                  <a:srgbClr val="FFFFFF"/>
                </a:solidFill>
                <a:latin typeface="Calibri (MS) Bold"/>
                <a:ea typeface="Calibri (MS) Bold"/>
                <a:cs typeface="Calibri (MS) Bold"/>
                <a:sym typeface="Calibri (MS) Bold"/>
              </a:rPr>
              <a:t>V12,V17,</a:t>
            </a:r>
          </a:p>
          <a:p>
            <a:pPr algn="ctr">
              <a:lnSpc>
                <a:spcPts val="3599"/>
              </a:lnSpc>
            </a:pPr>
            <a:r>
              <a:rPr lang="en-US" sz="3000" b="1" spc="299" dirty="0">
                <a:solidFill>
                  <a:srgbClr val="FFFFFF"/>
                </a:solidFill>
                <a:latin typeface="Calibri (MS) Bold"/>
                <a:ea typeface="Calibri (MS) Bold"/>
                <a:cs typeface="Calibri (MS) Bold"/>
                <a:sym typeface="Calibri (MS) Bold"/>
              </a:rPr>
              <a:t>V10,V9,</a:t>
            </a:r>
          </a:p>
          <a:p>
            <a:pPr algn="ctr">
              <a:lnSpc>
                <a:spcPts val="3599"/>
              </a:lnSpc>
            </a:pPr>
            <a:r>
              <a:rPr lang="en-US" sz="3000" b="1" spc="299" dirty="0">
                <a:solidFill>
                  <a:srgbClr val="FFFFFF"/>
                </a:solidFill>
                <a:latin typeface="Calibri (MS) Bold"/>
                <a:ea typeface="Calibri (MS) Bold"/>
                <a:cs typeface="Calibri (MS) Bold"/>
                <a:sym typeface="Calibri (MS) Bold"/>
              </a:rPr>
              <a:t>V8,V6,V5,V4,V13</a:t>
            </a:r>
          </a:p>
        </p:txBody>
      </p:sp>
      <p:sp>
        <p:nvSpPr>
          <p:cNvPr id="19" name="TextBox 19"/>
          <p:cNvSpPr txBox="1"/>
          <p:nvPr/>
        </p:nvSpPr>
        <p:spPr>
          <a:xfrm rot="-59999">
            <a:off x="12729217" y="3475974"/>
            <a:ext cx="2079371" cy="505523"/>
          </a:xfrm>
          <a:prstGeom prst="rect">
            <a:avLst/>
          </a:prstGeom>
        </p:spPr>
        <p:txBody>
          <a:bodyPr lIns="0" tIns="0" rIns="0" bIns="0" rtlCol="0" anchor="t">
            <a:spAutoFit/>
          </a:bodyPr>
          <a:lstStyle/>
          <a:p>
            <a:pPr algn="ctr">
              <a:lnSpc>
                <a:spcPts val="4200"/>
              </a:lnSpc>
            </a:pPr>
            <a:r>
              <a:rPr lang="en-US" sz="3000" b="1" spc="59" dirty="0">
                <a:solidFill>
                  <a:srgbClr val="FFFFFF"/>
                </a:solidFill>
                <a:latin typeface="Calibri (MS) Bold"/>
                <a:ea typeface="Calibri (MS) Bold"/>
                <a:cs typeface="Calibri (MS) Bold"/>
                <a:sym typeface="Calibri (MS) Bold"/>
              </a:rPr>
              <a:t>28%</a:t>
            </a:r>
          </a:p>
        </p:txBody>
      </p:sp>
      <p:sp>
        <p:nvSpPr>
          <p:cNvPr id="20" name="TextBox 20"/>
          <p:cNvSpPr txBox="1"/>
          <p:nvPr/>
        </p:nvSpPr>
        <p:spPr>
          <a:xfrm>
            <a:off x="7866165" y="4264738"/>
            <a:ext cx="2037624" cy="461665"/>
          </a:xfrm>
          <a:prstGeom prst="rect">
            <a:avLst/>
          </a:prstGeom>
        </p:spPr>
        <p:txBody>
          <a:bodyPr lIns="0" tIns="0" rIns="0" bIns="0" rtlCol="0" anchor="t">
            <a:spAutoFit/>
          </a:bodyPr>
          <a:lstStyle/>
          <a:p>
            <a:pPr algn="ctr">
              <a:lnSpc>
                <a:spcPts val="3600"/>
              </a:lnSpc>
            </a:pPr>
            <a:r>
              <a:rPr lang="en-US" sz="3000" b="1" spc="299" dirty="0">
                <a:solidFill>
                  <a:srgbClr val="FFFFFF"/>
                </a:solidFill>
                <a:latin typeface="Calibri (MS) Bold"/>
                <a:ea typeface="Calibri (MS) Bold"/>
                <a:cs typeface="Calibri (MS) Bold"/>
                <a:sym typeface="Calibri (MS) Bold"/>
              </a:rPr>
              <a:t>V27</a:t>
            </a:r>
          </a:p>
        </p:txBody>
      </p:sp>
      <p:sp>
        <p:nvSpPr>
          <p:cNvPr id="21" name="TextBox 21"/>
          <p:cNvSpPr txBox="1"/>
          <p:nvPr/>
        </p:nvSpPr>
        <p:spPr>
          <a:xfrm>
            <a:off x="7866165" y="5098534"/>
            <a:ext cx="2037624" cy="505523"/>
          </a:xfrm>
          <a:prstGeom prst="rect">
            <a:avLst/>
          </a:prstGeom>
        </p:spPr>
        <p:txBody>
          <a:bodyPr lIns="0" tIns="0" rIns="0" bIns="0" rtlCol="0" anchor="t">
            <a:spAutoFit/>
          </a:bodyPr>
          <a:lstStyle/>
          <a:p>
            <a:pPr algn="ctr">
              <a:lnSpc>
                <a:spcPts val="4199"/>
              </a:lnSpc>
            </a:pPr>
            <a:r>
              <a:rPr lang="en-US" sz="3000" b="1" spc="59" dirty="0">
                <a:solidFill>
                  <a:srgbClr val="FFFFFF"/>
                </a:solidFill>
                <a:latin typeface="Calibri (MS) Bold"/>
                <a:ea typeface="Calibri (MS) Bold"/>
                <a:cs typeface="Calibri (MS) Bold"/>
                <a:sym typeface="Calibri (MS) Bold"/>
              </a:rPr>
              <a:t>82%</a:t>
            </a:r>
          </a:p>
        </p:txBody>
      </p:sp>
      <p:sp>
        <p:nvSpPr>
          <p:cNvPr id="22" name="TextBox 22"/>
          <p:cNvSpPr txBox="1"/>
          <p:nvPr/>
        </p:nvSpPr>
        <p:spPr>
          <a:xfrm>
            <a:off x="15410609" y="1971655"/>
            <a:ext cx="2138931" cy="461665"/>
          </a:xfrm>
          <a:prstGeom prst="rect">
            <a:avLst/>
          </a:prstGeom>
        </p:spPr>
        <p:txBody>
          <a:bodyPr lIns="0" tIns="0" rIns="0" bIns="0" rtlCol="0" anchor="t">
            <a:spAutoFit/>
          </a:bodyPr>
          <a:lstStyle/>
          <a:p>
            <a:pPr algn="ctr">
              <a:lnSpc>
                <a:spcPts val="3600"/>
              </a:lnSpc>
            </a:pPr>
            <a:r>
              <a:rPr lang="en-US" sz="3000" b="1" spc="299" dirty="0">
                <a:solidFill>
                  <a:srgbClr val="FFFFFF"/>
                </a:solidFill>
                <a:latin typeface="Calibri (MS) Bold"/>
                <a:ea typeface="Calibri (MS) Bold"/>
                <a:cs typeface="Calibri (MS) Bold"/>
                <a:sym typeface="Calibri (MS) Bold"/>
              </a:rPr>
              <a:t>V25</a:t>
            </a:r>
          </a:p>
        </p:txBody>
      </p:sp>
      <p:sp>
        <p:nvSpPr>
          <p:cNvPr id="23" name="TextBox 23"/>
          <p:cNvSpPr txBox="1"/>
          <p:nvPr/>
        </p:nvSpPr>
        <p:spPr>
          <a:xfrm>
            <a:off x="15410609" y="2607721"/>
            <a:ext cx="2138931" cy="505523"/>
          </a:xfrm>
          <a:prstGeom prst="rect">
            <a:avLst/>
          </a:prstGeom>
        </p:spPr>
        <p:txBody>
          <a:bodyPr lIns="0" tIns="0" rIns="0" bIns="0" rtlCol="0" anchor="t">
            <a:spAutoFit/>
          </a:bodyPr>
          <a:lstStyle/>
          <a:p>
            <a:pPr algn="ctr">
              <a:lnSpc>
                <a:spcPts val="4199"/>
              </a:lnSpc>
            </a:pPr>
            <a:r>
              <a:rPr lang="en-US" sz="3000" b="1" spc="59" dirty="0">
                <a:solidFill>
                  <a:srgbClr val="FFFFFF"/>
                </a:solidFill>
                <a:latin typeface="Calibri (MS) Bold"/>
                <a:ea typeface="Calibri (MS) Bold"/>
                <a:cs typeface="Calibri (MS) Bold"/>
                <a:sym typeface="Calibri (MS) Bold"/>
              </a:rPr>
              <a:t>12%</a:t>
            </a:r>
          </a:p>
        </p:txBody>
      </p:sp>
      <p:sp>
        <p:nvSpPr>
          <p:cNvPr id="24" name="TextBox 24"/>
          <p:cNvSpPr txBox="1"/>
          <p:nvPr/>
        </p:nvSpPr>
        <p:spPr>
          <a:xfrm>
            <a:off x="11481728" y="7135253"/>
            <a:ext cx="6741269" cy="1231106"/>
          </a:xfrm>
          <a:prstGeom prst="rect">
            <a:avLst/>
          </a:prstGeom>
        </p:spPr>
        <p:txBody>
          <a:bodyPr lIns="0" tIns="0" rIns="0" bIns="0" rtlCol="0" anchor="t">
            <a:spAutoFit/>
          </a:bodyPr>
          <a:lstStyle/>
          <a:p>
            <a:pPr algn="ctr">
              <a:lnSpc>
                <a:spcPts val="4759"/>
              </a:lnSpc>
            </a:pPr>
            <a:r>
              <a:rPr lang="en-US" sz="4000" b="1" spc="37" dirty="0">
                <a:solidFill>
                  <a:srgbClr val="F4F4F4"/>
                </a:solidFill>
                <a:latin typeface="Calibri (MS)"/>
                <a:ea typeface="Calibri (MS)"/>
                <a:cs typeface="Calibri (MS)"/>
                <a:sym typeface="Calibri (MS)"/>
              </a:rPr>
              <a:t>Removed missing values more than 30% for rows and columns.</a:t>
            </a:r>
          </a:p>
        </p:txBody>
      </p:sp>
      <p:sp>
        <p:nvSpPr>
          <p:cNvPr id="25" name="TextBox 25"/>
          <p:cNvSpPr txBox="1"/>
          <p:nvPr/>
        </p:nvSpPr>
        <p:spPr>
          <a:xfrm>
            <a:off x="17549540" y="9376525"/>
            <a:ext cx="542094" cy="696925"/>
          </a:xfrm>
          <a:prstGeom prst="rect">
            <a:avLst/>
          </a:prstGeom>
        </p:spPr>
        <p:txBody>
          <a:bodyPr lIns="0" tIns="0" rIns="0" bIns="0" rtlCol="0" anchor="t">
            <a:spAutoFit/>
          </a:bodyPr>
          <a:lstStyle/>
          <a:p>
            <a:pPr algn="ctr">
              <a:lnSpc>
                <a:spcPts val="5163"/>
              </a:lnSpc>
            </a:pPr>
            <a:r>
              <a:rPr lang="en-US" sz="3687">
                <a:solidFill>
                  <a:srgbClr val="DD6706"/>
                </a:solidFill>
                <a:latin typeface="Calibri (MS) Bold"/>
                <a:ea typeface="Calibri (MS) Bold"/>
                <a:cs typeface="Calibri (MS) Bold"/>
                <a:sym typeface="Calibri (MS) Bold"/>
              </a:rPr>
              <a:t>5</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11" name="Freeform 11"/>
          <p:cNvSpPr/>
          <p:nvPr/>
        </p:nvSpPr>
        <p:spPr>
          <a:xfrm>
            <a:off x="7751008" y="-261288"/>
            <a:ext cx="2225375" cy="7951078"/>
          </a:xfrm>
          <a:custGeom>
            <a:avLst/>
            <a:gdLst/>
            <a:ahLst/>
            <a:cxnLst/>
            <a:rect l="l" t="t" r="r" b="b"/>
            <a:pathLst>
              <a:path w="2225375" h="7951078">
                <a:moveTo>
                  <a:pt x="0" y="0"/>
                </a:moveTo>
                <a:lnTo>
                  <a:pt x="2225375" y="0"/>
                </a:lnTo>
                <a:lnTo>
                  <a:pt x="2225375" y="7951078"/>
                </a:lnTo>
                <a:lnTo>
                  <a:pt x="0" y="7951078"/>
                </a:lnTo>
                <a:lnTo>
                  <a:pt x="0" y="0"/>
                </a:lnTo>
                <a:close/>
              </a:path>
            </a:pathLst>
          </a:custGeom>
          <a:blipFill>
            <a:blip r:embed="rId2">
              <a:extLst>
                <a:ext uri="{96DAC541-7B7A-43D3-8B79-37D633B846F1}">
                  <asvg:svgBlip xmlns:asvg="http://schemas.microsoft.com/office/drawing/2016/SVG/main" xmlns="" r:embed="rId3"/>
                </a:ext>
              </a:extLst>
            </a:blip>
            <a:stretch>
              <a:fillRect l="-63" r="-63"/>
            </a:stretch>
          </a:blipFill>
        </p:spPr>
      </p:sp>
      <p:sp>
        <p:nvSpPr>
          <p:cNvPr id="21" name="Freeform 21"/>
          <p:cNvSpPr/>
          <p:nvPr/>
        </p:nvSpPr>
        <p:spPr>
          <a:xfrm>
            <a:off x="15411456" y="-266700"/>
            <a:ext cx="2420216" cy="5283044"/>
          </a:xfrm>
          <a:custGeom>
            <a:avLst/>
            <a:gdLst/>
            <a:ahLst/>
            <a:cxnLst/>
            <a:rect l="l" t="t" r="r" b="b"/>
            <a:pathLst>
              <a:path w="2420216" h="5283044">
                <a:moveTo>
                  <a:pt x="0" y="0"/>
                </a:moveTo>
                <a:lnTo>
                  <a:pt x="2420216" y="0"/>
                </a:lnTo>
                <a:lnTo>
                  <a:pt x="2420216" y="5283044"/>
                </a:lnTo>
                <a:lnTo>
                  <a:pt x="0" y="5283044"/>
                </a:lnTo>
                <a:lnTo>
                  <a:pt x="0" y="0"/>
                </a:lnTo>
                <a:close/>
              </a:path>
            </a:pathLst>
          </a:custGeom>
          <a:blipFill>
            <a:blip r:embed="rId4">
              <a:extLst>
                <a:ext uri="{96DAC541-7B7A-43D3-8B79-37D633B846F1}">
                  <asvg:svgBlip xmlns:asvg="http://schemas.microsoft.com/office/drawing/2016/SVG/main" xmlns="" r:embed="rId5"/>
                </a:ext>
              </a:extLst>
            </a:blip>
            <a:stretch>
              <a:fillRect l="-147" r="-147"/>
            </a:stretch>
          </a:blipFill>
        </p:spPr>
      </p:sp>
      <p:sp>
        <p:nvSpPr>
          <p:cNvPr id="2" name="Freeform 2"/>
          <p:cNvSpPr/>
          <p:nvPr/>
        </p:nvSpPr>
        <p:spPr>
          <a:xfrm>
            <a:off x="2721438" y="-261288"/>
            <a:ext cx="2420216" cy="9519588"/>
          </a:xfrm>
          <a:custGeom>
            <a:avLst/>
            <a:gdLst/>
            <a:ahLst/>
            <a:cxnLst/>
            <a:rect l="l" t="t" r="r" b="b"/>
            <a:pathLst>
              <a:path w="2420216" h="9519588">
                <a:moveTo>
                  <a:pt x="0" y="0"/>
                </a:moveTo>
                <a:lnTo>
                  <a:pt x="2420216" y="0"/>
                </a:lnTo>
                <a:lnTo>
                  <a:pt x="2420216" y="9519588"/>
                </a:lnTo>
                <a:lnTo>
                  <a:pt x="0" y="9519588"/>
                </a:lnTo>
                <a:lnTo>
                  <a:pt x="0" y="0"/>
                </a:lnTo>
                <a:close/>
              </a:path>
            </a:pathLst>
          </a:custGeom>
          <a:blipFill>
            <a:blip r:embed="rId6">
              <a:extLst>
                <a:ext uri="{96DAC541-7B7A-43D3-8B79-37D633B846F1}">
                  <asvg:svgBlip xmlns:asvg="http://schemas.microsoft.com/office/drawing/2016/SVG/main" xmlns="" r:embed="rId7"/>
                </a:ext>
              </a:extLst>
            </a:blip>
            <a:stretch>
              <a:fillRect l="-150" r="-150"/>
            </a:stretch>
          </a:blipFill>
        </p:spPr>
      </p:sp>
      <p:sp>
        <p:nvSpPr>
          <p:cNvPr id="3" name="Freeform 3"/>
          <p:cNvSpPr/>
          <p:nvPr/>
        </p:nvSpPr>
        <p:spPr>
          <a:xfrm>
            <a:off x="5343124" y="-261288"/>
            <a:ext cx="2173364" cy="8521288"/>
          </a:xfrm>
          <a:custGeom>
            <a:avLst/>
            <a:gdLst/>
            <a:ahLst/>
            <a:cxnLst/>
            <a:rect l="l" t="t" r="r" b="b"/>
            <a:pathLst>
              <a:path w="2173364" h="8521288">
                <a:moveTo>
                  <a:pt x="0" y="0"/>
                </a:moveTo>
                <a:lnTo>
                  <a:pt x="2173364" y="0"/>
                </a:lnTo>
                <a:lnTo>
                  <a:pt x="2173364" y="8521288"/>
                </a:lnTo>
                <a:lnTo>
                  <a:pt x="0" y="8521288"/>
                </a:lnTo>
                <a:lnTo>
                  <a:pt x="0" y="0"/>
                </a:lnTo>
                <a:close/>
              </a:path>
            </a:pathLst>
          </a:custGeom>
          <a:blipFill>
            <a:blip r:embed="rId8">
              <a:extLst>
                <a:ext uri="{96DAC541-7B7A-43D3-8B79-37D633B846F1}">
                  <asvg:svgBlip xmlns:asvg="http://schemas.microsoft.com/office/drawing/2016/SVG/main" xmlns="" r:embed="rId9"/>
                </a:ext>
              </a:extLst>
            </a:blip>
            <a:stretch>
              <a:fillRect l="-159" r="-159"/>
            </a:stretch>
          </a:blipFill>
        </p:spPr>
      </p:sp>
      <p:sp>
        <p:nvSpPr>
          <p:cNvPr id="4" name="Freeform 4"/>
          <p:cNvSpPr/>
          <p:nvPr/>
        </p:nvSpPr>
        <p:spPr>
          <a:xfrm>
            <a:off x="10220428" y="-266700"/>
            <a:ext cx="2133051" cy="7130854"/>
          </a:xfrm>
          <a:custGeom>
            <a:avLst/>
            <a:gdLst/>
            <a:ahLst/>
            <a:cxnLst/>
            <a:rect l="l" t="t" r="r" b="b"/>
            <a:pathLst>
              <a:path w="2133051" h="7130854">
                <a:moveTo>
                  <a:pt x="0" y="0"/>
                </a:moveTo>
                <a:lnTo>
                  <a:pt x="2133051" y="0"/>
                </a:lnTo>
                <a:lnTo>
                  <a:pt x="2133051" y="7130854"/>
                </a:lnTo>
                <a:lnTo>
                  <a:pt x="0" y="7130854"/>
                </a:lnTo>
                <a:lnTo>
                  <a:pt x="0" y="0"/>
                </a:lnTo>
                <a:close/>
              </a:path>
            </a:pathLst>
          </a:custGeom>
          <a:blipFill>
            <a:blip r:embed="rId10">
              <a:extLst>
                <a:ext uri="{96DAC541-7B7A-43D3-8B79-37D633B846F1}">
                  <asvg:svgBlip xmlns:asvg="http://schemas.microsoft.com/office/drawing/2016/SVG/main" xmlns="" r:embed="rId11"/>
                </a:ext>
              </a:extLst>
            </a:blip>
            <a:stretch>
              <a:fillRect t="-10" b="-10"/>
            </a:stretch>
          </a:blipFill>
        </p:spPr>
      </p:sp>
      <p:sp>
        <p:nvSpPr>
          <p:cNvPr id="5" name="Freeform 5"/>
          <p:cNvSpPr/>
          <p:nvPr/>
        </p:nvSpPr>
        <p:spPr>
          <a:xfrm>
            <a:off x="12789485" y="-290791"/>
            <a:ext cx="2402225" cy="6348691"/>
          </a:xfrm>
          <a:custGeom>
            <a:avLst/>
            <a:gdLst/>
            <a:ahLst/>
            <a:cxnLst/>
            <a:rect l="l" t="t" r="r" b="b"/>
            <a:pathLst>
              <a:path w="2402225" h="6348691">
                <a:moveTo>
                  <a:pt x="0" y="0"/>
                </a:moveTo>
                <a:lnTo>
                  <a:pt x="2402225" y="0"/>
                </a:lnTo>
                <a:lnTo>
                  <a:pt x="2402225" y="6348691"/>
                </a:lnTo>
                <a:lnTo>
                  <a:pt x="0" y="6348691"/>
                </a:lnTo>
                <a:lnTo>
                  <a:pt x="0" y="0"/>
                </a:lnTo>
                <a:close/>
              </a:path>
            </a:pathLst>
          </a:custGeom>
          <a:blipFill>
            <a:blip r:embed="rId12">
              <a:extLst>
                <a:ext uri="{96DAC541-7B7A-43D3-8B79-37D633B846F1}">
                  <asvg:svgBlip xmlns:asvg="http://schemas.microsoft.com/office/drawing/2016/SVG/main" xmlns="" r:embed="rId13"/>
                </a:ext>
              </a:extLst>
            </a:blip>
            <a:stretch>
              <a:fillRect l="-122" r="-122"/>
            </a:stretch>
          </a:blipFill>
        </p:spPr>
      </p:sp>
      <p:sp>
        <p:nvSpPr>
          <p:cNvPr id="6" name="Freeform 6"/>
          <p:cNvSpPr/>
          <p:nvPr/>
        </p:nvSpPr>
        <p:spPr>
          <a:xfrm>
            <a:off x="161576" y="-479028"/>
            <a:ext cx="2287925" cy="10766028"/>
          </a:xfrm>
          <a:custGeom>
            <a:avLst/>
            <a:gdLst/>
            <a:ahLst/>
            <a:cxnLst/>
            <a:rect l="l" t="t" r="r" b="b"/>
            <a:pathLst>
              <a:path w="2287925" h="10766028">
                <a:moveTo>
                  <a:pt x="0" y="0"/>
                </a:moveTo>
                <a:lnTo>
                  <a:pt x="2287925" y="0"/>
                </a:lnTo>
                <a:lnTo>
                  <a:pt x="2287925" y="10766028"/>
                </a:lnTo>
                <a:lnTo>
                  <a:pt x="0" y="10766028"/>
                </a:lnTo>
                <a:lnTo>
                  <a:pt x="0" y="0"/>
                </a:lnTo>
                <a:close/>
              </a:path>
            </a:pathLst>
          </a:custGeom>
          <a:blipFill>
            <a:blip r:embed="rId14">
              <a:extLst>
                <a:ext uri="{96DAC541-7B7A-43D3-8B79-37D633B846F1}">
                  <asvg:svgBlip xmlns:asvg="http://schemas.microsoft.com/office/drawing/2016/SVG/main" xmlns="" r:embed="rId15"/>
                </a:ext>
              </a:extLst>
            </a:blip>
            <a:stretch>
              <a:fillRect l="-134" r="-134"/>
            </a:stretch>
          </a:blipFill>
        </p:spPr>
      </p:sp>
      <p:sp>
        <p:nvSpPr>
          <p:cNvPr id="7" name="TextBox 7"/>
          <p:cNvSpPr txBox="1"/>
          <p:nvPr/>
        </p:nvSpPr>
        <p:spPr>
          <a:xfrm>
            <a:off x="7854146" y="4914900"/>
            <a:ext cx="2051854" cy="582467"/>
          </a:xfrm>
          <a:prstGeom prst="rect">
            <a:avLst/>
          </a:prstGeom>
        </p:spPr>
        <p:txBody>
          <a:bodyPr lIns="0" tIns="0" rIns="0" bIns="0" rtlCol="0" anchor="t">
            <a:spAutoFit/>
          </a:bodyPr>
          <a:lstStyle/>
          <a:p>
            <a:pPr algn="ctr">
              <a:lnSpc>
                <a:spcPts val="5005"/>
              </a:lnSpc>
            </a:pPr>
            <a:r>
              <a:rPr lang="en-US" sz="3000" spc="416" dirty="0">
                <a:solidFill>
                  <a:srgbClr val="FFFFFF"/>
                </a:solidFill>
                <a:latin typeface="Calibri (MS) Bold"/>
                <a:ea typeface="Calibri (MS) Bold"/>
                <a:cs typeface="Calibri (MS) Bold"/>
                <a:sym typeface="Calibri (MS) Bold"/>
              </a:rPr>
              <a:t>V19</a:t>
            </a:r>
          </a:p>
        </p:txBody>
      </p:sp>
      <p:sp>
        <p:nvSpPr>
          <p:cNvPr id="8" name="TextBox 8"/>
          <p:cNvSpPr txBox="1"/>
          <p:nvPr/>
        </p:nvSpPr>
        <p:spPr>
          <a:xfrm>
            <a:off x="7854146" y="5873801"/>
            <a:ext cx="2051854" cy="553613"/>
          </a:xfrm>
          <a:prstGeom prst="rect">
            <a:avLst/>
          </a:prstGeom>
        </p:spPr>
        <p:txBody>
          <a:bodyPr lIns="0" tIns="0" rIns="0" bIns="0" rtlCol="0" anchor="t">
            <a:spAutoFit/>
          </a:bodyPr>
          <a:lstStyle/>
          <a:p>
            <a:pPr algn="ctr">
              <a:lnSpc>
                <a:spcPts val="4671"/>
              </a:lnSpc>
            </a:pPr>
            <a:r>
              <a:rPr lang="en-US" sz="3000" spc="65" dirty="0">
                <a:solidFill>
                  <a:srgbClr val="FFFFFF"/>
                </a:solidFill>
                <a:latin typeface="Calibri (MS)"/>
                <a:ea typeface="Calibri (MS)"/>
                <a:cs typeface="Calibri (MS)"/>
                <a:sym typeface="Calibri (MS)"/>
              </a:rPr>
              <a:t>13%</a:t>
            </a:r>
          </a:p>
        </p:txBody>
      </p:sp>
      <p:sp>
        <p:nvSpPr>
          <p:cNvPr id="9" name="TextBox 9"/>
          <p:cNvSpPr txBox="1"/>
          <p:nvPr/>
        </p:nvSpPr>
        <p:spPr>
          <a:xfrm>
            <a:off x="12959546" y="3341833"/>
            <a:ext cx="2051854" cy="582467"/>
          </a:xfrm>
          <a:prstGeom prst="rect">
            <a:avLst/>
          </a:prstGeom>
        </p:spPr>
        <p:txBody>
          <a:bodyPr wrap="square" lIns="0" tIns="0" rIns="0" bIns="0" rtlCol="0" anchor="t">
            <a:spAutoFit/>
          </a:bodyPr>
          <a:lstStyle/>
          <a:p>
            <a:pPr algn="ctr">
              <a:lnSpc>
                <a:spcPts val="5005"/>
              </a:lnSpc>
            </a:pPr>
            <a:r>
              <a:rPr lang="en-US" sz="3000" spc="416" dirty="0">
                <a:solidFill>
                  <a:srgbClr val="FFFFFF"/>
                </a:solidFill>
                <a:latin typeface="Calibri (MS) Bold"/>
                <a:ea typeface="Calibri (MS) Bold"/>
                <a:cs typeface="Calibri (MS) Bold"/>
                <a:sym typeface="Calibri (MS) Bold"/>
              </a:rPr>
              <a:t>V9</a:t>
            </a:r>
          </a:p>
        </p:txBody>
      </p:sp>
      <p:sp>
        <p:nvSpPr>
          <p:cNvPr id="10" name="TextBox 10"/>
          <p:cNvSpPr txBox="1"/>
          <p:nvPr/>
        </p:nvSpPr>
        <p:spPr>
          <a:xfrm>
            <a:off x="12959546" y="4076700"/>
            <a:ext cx="2051854" cy="553613"/>
          </a:xfrm>
          <a:prstGeom prst="rect">
            <a:avLst/>
          </a:prstGeom>
        </p:spPr>
        <p:txBody>
          <a:bodyPr lIns="0" tIns="0" rIns="0" bIns="0" rtlCol="0" anchor="t">
            <a:spAutoFit/>
          </a:bodyPr>
          <a:lstStyle/>
          <a:p>
            <a:pPr algn="ctr">
              <a:lnSpc>
                <a:spcPts val="4671"/>
              </a:lnSpc>
            </a:pPr>
            <a:r>
              <a:rPr lang="en-US" sz="3000" spc="65" dirty="0">
                <a:solidFill>
                  <a:srgbClr val="FFFFFF"/>
                </a:solidFill>
                <a:latin typeface="Calibri (MS)"/>
                <a:ea typeface="Calibri (MS)"/>
                <a:cs typeface="Calibri (MS)"/>
                <a:sym typeface="Calibri (MS)"/>
              </a:rPr>
              <a:t>9%</a:t>
            </a:r>
          </a:p>
        </p:txBody>
      </p:sp>
      <p:sp>
        <p:nvSpPr>
          <p:cNvPr id="12" name="TextBox 12"/>
          <p:cNvSpPr txBox="1"/>
          <p:nvPr/>
        </p:nvSpPr>
        <p:spPr>
          <a:xfrm>
            <a:off x="2796890" y="9041050"/>
            <a:ext cx="12903476" cy="899862"/>
          </a:xfrm>
          <a:prstGeom prst="rect">
            <a:avLst/>
          </a:prstGeom>
        </p:spPr>
        <p:txBody>
          <a:bodyPr lIns="0" tIns="0" rIns="0" bIns="0" rtlCol="0" anchor="t">
            <a:spAutoFit/>
          </a:bodyPr>
          <a:lstStyle/>
          <a:p>
            <a:pPr algn="ctr">
              <a:lnSpc>
                <a:spcPts val="7666"/>
              </a:lnSpc>
            </a:pPr>
            <a:r>
              <a:rPr lang="en-US" sz="5400" spc="175" dirty="0">
                <a:solidFill>
                  <a:srgbClr val="FFFFFF"/>
                </a:solidFill>
                <a:latin typeface="Aileron Bold"/>
                <a:ea typeface="Aileron Bold"/>
                <a:cs typeface="Aileron Bold"/>
                <a:sym typeface="Aileron Bold"/>
              </a:rPr>
              <a:t>OUTLIERS PERCENTAGE</a:t>
            </a:r>
          </a:p>
        </p:txBody>
      </p:sp>
      <p:sp>
        <p:nvSpPr>
          <p:cNvPr id="13" name="TextBox 13"/>
          <p:cNvSpPr txBox="1"/>
          <p:nvPr/>
        </p:nvSpPr>
        <p:spPr>
          <a:xfrm>
            <a:off x="2971800" y="6438900"/>
            <a:ext cx="1965092" cy="553613"/>
          </a:xfrm>
          <a:prstGeom prst="rect">
            <a:avLst/>
          </a:prstGeom>
        </p:spPr>
        <p:txBody>
          <a:bodyPr lIns="0" tIns="0" rIns="0" bIns="0" rtlCol="0" anchor="t">
            <a:spAutoFit/>
          </a:bodyPr>
          <a:lstStyle/>
          <a:p>
            <a:pPr algn="ctr">
              <a:lnSpc>
                <a:spcPts val="4698"/>
              </a:lnSpc>
            </a:pPr>
            <a:r>
              <a:rPr lang="en-US" sz="3000" spc="390" dirty="0">
                <a:solidFill>
                  <a:srgbClr val="FFFFFF"/>
                </a:solidFill>
                <a:latin typeface="Calibri (MS) Bold"/>
                <a:ea typeface="Calibri (MS) Bold"/>
                <a:cs typeface="Calibri (MS) Bold"/>
                <a:sym typeface="Calibri (MS) Bold"/>
              </a:rPr>
              <a:t>V28</a:t>
            </a:r>
          </a:p>
        </p:txBody>
      </p:sp>
      <p:sp>
        <p:nvSpPr>
          <p:cNvPr id="14" name="TextBox 14"/>
          <p:cNvSpPr txBox="1"/>
          <p:nvPr/>
        </p:nvSpPr>
        <p:spPr>
          <a:xfrm>
            <a:off x="2987908" y="7200900"/>
            <a:ext cx="1965092" cy="640175"/>
          </a:xfrm>
          <a:prstGeom prst="rect">
            <a:avLst/>
          </a:prstGeom>
        </p:spPr>
        <p:txBody>
          <a:bodyPr lIns="0" tIns="0" rIns="0" bIns="0" rtlCol="0" anchor="t">
            <a:spAutoFit/>
          </a:bodyPr>
          <a:lstStyle/>
          <a:p>
            <a:pPr algn="ctr">
              <a:lnSpc>
                <a:spcPts val="5593"/>
              </a:lnSpc>
            </a:pPr>
            <a:r>
              <a:rPr lang="en-US" sz="3000" spc="77" dirty="0">
                <a:solidFill>
                  <a:srgbClr val="FFFFFF"/>
                </a:solidFill>
                <a:latin typeface="Calibri (MS)"/>
                <a:ea typeface="Calibri (MS)"/>
                <a:cs typeface="Calibri (MS)"/>
                <a:sym typeface="Calibri (MS)"/>
              </a:rPr>
              <a:t>19.79%</a:t>
            </a:r>
          </a:p>
        </p:txBody>
      </p:sp>
      <p:sp>
        <p:nvSpPr>
          <p:cNvPr id="15" name="TextBox 15"/>
          <p:cNvSpPr txBox="1"/>
          <p:nvPr/>
        </p:nvSpPr>
        <p:spPr>
          <a:xfrm>
            <a:off x="5261856" y="5520050"/>
            <a:ext cx="2269313" cy="630557"/>
          </a:xfrm>
          <a:prstGeom prst="rect">
            <a:avLst/>
          </a:prstGeom>
        </p:spPr>
        <p:txBody>
          <a:bodyPr lIns="0" tIns="0" rIns="0" bIns="0" rtlCol="0" anchor="t">
            <a:spAutoFit/>
          </a:bodyPr>
          <a:lstStyle/>
          <a:p>
            <a:pPr algn="ctr">
              <a:lnSpc>
                <a:spcPts val="5536"/>
              </a:lnSpc>
            </a:pPr>
            <a:r>
              <a:rPr lang="en-US" sz="3000" spc="461" dirty="0">
                <a:solidFill>
                  <a:srgbClr val="FFFFFF"/>
                </a:solidFill>
                <a:latin typeface="Calibri (MS) Bold"/>
                <a:ea typeface="Calibri (MS) Bold"/>
                <a:cs typeface="Calibri (MS) Bold"/>
                <a:sym typeface="Calibri (MS) Bold"/>
              </a:rPr>
              <a:t>V29</a:t>
            </a:r>
          </a:p>
        </p:txBody>
      </p:sp>
      <p:sp>
        <p:nvSpPr>
          <p:cNvPr id="16" name="TextBox 16"/>
          <p:cNvSpPr txBox="1"/>
          <p:nvPr/>
        </p:nvSpPr>
        <p:spPr>
          <a:xfrm>
            <a:off x="5274487" y="6286500"/>
            <a:ext cx="2269313" cy="601703"/>
          </a:xfrm>
          <a:prstGeom prst="rect">
            <a:avLst/>
          </a:prstGeom>
        </p:spPr>
        <p:txBody>
          <a:bodyPr lIns="0" tIns="0" rIns="0" bIns="0" rtlCol="0" anchor="t">
            <a:spAutoFit/>
          </a:bodyPr>
          <a:lstStyle/>
          <a:p>
            <a:pPr algn="ctr">
              <a:lnSpc>
                <a:spcPts val="5167"/>
              </a:lnSpc>
            </a:pPr>
            <a:r>
              <a:rPr lang="en-US" sz="3000" spc="73" dirty="0">
                <a:solidFill>
                  <a:srgbClr val="FFFFFF"/>
                </a:solidFill>
                <a:latin typeface="Calibri (MS)"/>
                <a:ea typeface="Calibri (MS)"/>
                <a:cs typeface="Calibri (MS)"/>
                <a:sym typeface="Calibri (MS)"/>
              </a:rPr>
              <a:t>15%</a:t>
            </a:r>
          </a:p>
        </p:txBody>
      </p:sp>
      <p:sp>
        <p:nvSpPr>
          <p:cNvPr id="17" name="TextBox 17"/>
          <p:cNvSpPr txBox="1"/>
          <p:nvPr/>
        </p:nvSpPr>
        <p:spPr>
          <a:xfrm>
            <a:off x="15773400" y="2247900"/>
            <a:ext cx="1696329" cy="524759"/>
          </a:xfrm>
          <a:prstGeom prst="rect">
            <a:avLst/>
          </a:prstGeom>
        </p:spPr>
        <p:txBody>
          <a:bodyPr lIns="0" tIns="0" rIns="0" bIns="0" rtlCol="0" anchor="t">
            <a:spAutoFit/>
          </a:bodyPr>
          <a:lstStyle/>
          <a:p>
            <a:pPr algn="ctr">
              <a:lnSpc>
                <a:spcPts val="4400"/>
              </a:lnSpc>
            </a:pPr>
            <a:r>
              <a:rPr lang="en-US" sz="3000" spc="366" dirty="0">
                <a:solidFill>
                  <a:srgbClr val="FFFFFF"/>
                </a:solidFill>
                <a:latin typeface="Calibri (MS) Bold"/>
                <a:ea typeface="Calibri (MS) Bold"/>
                <a:cs typeface="Calibri (MS) Bold"/>
                <a:sym typeface="Calibri (MS) Bold"/>
              </a:rPr>
              <a:t>V11,V5</a:t>
            </a:r>
          </a:p>
        </p:txBody>
      </p:sp>
      <p:sp>
        <p:nvSpPr>
          <p:cNvPr id="18" name="TextBox 18"/>
          <p:cNvSpPr txBox="1"/>
          <p:nvPr/>
        </p:nvSpPr>
        <p:spPr>
          <a:xfrm>
            <a:off x="15773400" y="3009900"/>
            <a:ext cx="1696329" cy="563231"/>
          </a:xfrm>
          <a:prstGeom prst="rect">
            <a:avLst/>
          </a:prstGeom>
        </p:spPr>
        <p:txBody>
          <a:bodyPr lIns="0" tIns="0" rIns="0" bIns="0" rtlCol="0" anchor="t">
            <a:spAutoFit/>
          </a:bodyPr>
          <a:lstStyle/>
          <a:p>
            <a:pPr algn="ctr">
              <a:lnSpc>
                <a:spcPts val="4828"/>
              </a:lnSpc>
            </a:pPr>
            <a:r>
              <a:rPr lang="en-US" sz="3000" b="1" spc="68" dirty="0">
                <a:solidFill>
                  <a:srgbClr val="FFFFFF"/>
                </a:solidFill>
                <a:latin typeface="Calibri (MS)"/>
                <a:ea typeface="Calibri (MS)"/>
                <a:cs typeface="Calibri (MS)"/>
                <a:sym typeface="Calibri (MS)"/>
              </a:rPr>
              <a:t>5%</a:t>
            </a:r>
          </a:p>
        </p:txBody>
      </p:sp>
      <p:sp>
        <p:nvSpPr>
          <p:cNvPr id="19" name="TextBox 19"/>
          <p:cNvSpPr txBox="1"/>
          <p:nvPr/>
        </p:nvSpPr>
        <p:spPr>
          <a:xfrm>
            <a:off x="10230576" y="3162300"/>
            <a:ext cx="2037624" cy="1223668"/>
          </a:xfrm>
          <a:prstGeom prst="rect">
            <a:avLst/>
          </a:prstGeom>
        </p:spPr>
        <p:txBody>
          <a:bodyPr lIns="0" tIns="0" rIns="0" bIns="0" rtlCol="0" anchor="t">
            <a:spAutoFit/>
          </a:bodyPr>
          <a:lstStyle/>
          <a:p>
            <a:pPr algn="ctr">
              <a:lnSpc>
                <a:spcPts val="4970"/>
              </a:lnSpc>
            </a:pPr>
            <a:r>
              <a:rPr lang="en-US" sz="3000" spc="413" dirty="0">
                <a:solidFill>
                  <a:srgbClr val="FFFFFF"/>
                </a:solidFill>
                <a:latin typeface="Calibri (MS) Bold"/>
                <a:ea typeface="Calibri (MS) Bold"/>
                <a:cs typeface="Calibri (MS) Bold"/>
                <a:sym typeface="Calibri (MS) Bold"/>
              </a:rPr>
              <a:t>V20,V18, </a:t>
            </a:r>
          </a:p>
          <a:p>
            <a:pPr algn="ctr">
              <a:lnSpc>
                <a:spcPts val="4970"/>
              </a:lnSpc>
            </a:pPr>
            <a:r>
              <a:rPr lang="en-US" sz="3000" spc="413" dirty="0">
                <a:solidFill>
                  <a:srgbClr val="FFFFFF"/>
                </a:solidFill>
                <a:latin typeface="Calibri (MS) Bold"/>
                <a:ea typeface="Calibri (MS) Bold"/>
                <a:cs typeface="Calibri (MS) Bold"/>
                <a:sym typeface="Calibri (MS) Bold"/>
              </a:rPr>
              <a:t>V30</a:t>
            </a:r>
          </a:p>
        </p:txBody>
      </p:sp>
      <p:sp>
        <p:nvSpPr>
          <p:cNvPr id="20" name="TextBox 20"/>
          <p:cNvSpPr txBox="1"/>
          <p:nvPr/>
        </p:nvSpPr>
        <p:spPr>
          <a:xfrm>
            <a:off x="10287000" y="4686300"/>
            <a:ext cx="2037624" cy="543995"/>
          </a:xfrm>
          <a:prstGeom prst="rect">
            <a:avLst/>
          </a:prstGeom>
        </p:spPr>
        <p:txBody>
          <a:bodyPr lIns="0" tIns="0" rIns="0" bIns="0" rtlCol="0" anchor="t">
            <a:spAutoFit/>
          </a:bodyPr>
          <a:lstStyle/>
          <a:p>
            <a:pPr algn="ctr">
              <a:lnSpc>
                <a:spcPts val="4639"/>
              </a:lnSpc>
            </a:pPr>
            <a:r>
              <a:rPr lang="en-US" sz="3000" spc="66" dirty="0">
                <a:solidFill>
                  <a:srgbClr val="FFFFFF"/>
                </a:solidFill>
                <a:latin typeface="Calibri (MS)"/>
                <a:ea typeface="Calibri (MS)"/>
                <a:cs typeface="Calibri (MS)"/>
                <a:sym typeface="Calibri (MS)"/>
              </a:rPr>
              <a:t>11%</a:t>
            </a:r>
          </a:p>
        </p:txBody>
      </p:sp>
      <p:sp>
        <p:nvSpPr>
          <p:cNvPr id="22" name="TextBox 22"/>
          <p:cNvSpPr txBox="1"/>
          <p:nvPr/>
        </p:nvSpPr>
        <p:spPr>
          <a:xfrm>
            <a:off x="152400" y="5386015"/>
            <a:ext cx="2296391" cy="2500685"/>
          </a:xfrm>
          <a:prstGeom prst="rect">
            <a:avLst/>
          </a:prstGeom>
        </p:spPr>
        <p:txBody>
          <a:bodyPr lIns="0" tIns="0" rIns="0" bIns="0" rtlCol="0" anchor="t">
            <a:spAutoFit/>
          </a:bodyPr>
          <a:lstStyle/>
          <a:p>
            <a:pPr algn="ctr">
              <a:lnSpc>
                <a:spcPts val="3934"/>
              </a:lnSpc>
            </a:pPr>
            <a:r>
              <a:rPr lang="en-US" sz="3000" spc="327" dirty="0">
                <a:solidFill>
                  <a:srgbClr val="FFFFFF"/>
                </a:solidFill>
                <a:latin typeface="Calibri (MS) Bold"/>
                <a:ea typeface="Calibri (MS) Bold"/>
                <a:cs typeface="Calibri (MS) Bold"/>
                <a:sym typeface="Calibri (MS) Bold"/>
              </a:rPr>
              <a:t>V2,V3,</a:t>
            </a:r>
          </a:p>
          <a:p>
            <a:pPr algn="ctr">
              <a:lnSpc>
                <a:spcPts val="3934"/>
              </a:lnSpc>
            </a:pPr>
            <a:r>
              <a:rPr lang="en-US" sz="3000" spc="327" dirty="0">
                <a:solidFill>
                  <a:srgbClr val="FFFFFF"/>
                </a:solidFill>
                <a:latin typeface="Calibri (MS) Bold"/>
                <a:ea typeface="Calibri (MS) Bold"/>
                <a:cs typeface="Calibri (MS) Bold"/>
                <a:sym typeface="Calibri (MS) Bold"/>
              </a:rPr>
              <a:t>V4,V8,</a:t>
            </a:r>
          </a:p>
          <a:p>
            <a:pPr algn="ctr">
              <a:lnSpc>
                <a:spcPts val="3934"/>
              </a:lnSpc>
            </a:pPr>
            <a:r>
              <a:rPr lang="en-US" sz="3000" spc="327" dirty="0">
                <a:solidFill>
                  <a:srgbClr val="FFFFFF"/>
                </a:solidFill>
                <a:latin typeface="Calibri (MS) Bold"/>
                <a:ea typeface="Calibri (MS) Bold"/>
                <a:cs typeface="Calibri (MS) Bold"/>
                <a:sym typeface="Calibri (MS) Bold"/>
              </a:rPr>
              <a:t>V12,V21,</a:t>
            </a:r>
          </a:p>
          <a:p>
            <a:pPr algn="ctr">
              <a:lnSpc>
                <a:spcPts val="3934"/>
              </a:lnSpc>
            </a:pPr>
            <a:r>
              <a:rPr lang="en-US" sz="3000" spc="327" dirty="0">
                <a:solidFill>
                  <a:srgbClr val="FFFFFF"/>
                </a:solidFill>
                <a:latin typeface="Calibri (MS) Bold"/>
                <a:ea typeface="Calibri (MS) Bold"/>
                <a:cs typeface="Calibri (MS) Bold"/>
                <a:sym typeface="Calibri (MS) Bold"/>
              </a:rPr>
              <a:t>V23,V24,</a:t>
            </a:r>
          </a:p>
          <a:p>
            <a:pPr algn="ctr">
              <a:lnSpc>
                <a:spcPts val="3934"/>
              </a:lnSpc>
            </a:pPr>
            <a:r>
              <a:rPr lang="en-US" sz="3000" spc="327" dirty="0">
                <a:solidFill>
                  <a:srgbClr val="FFFFFF"/>
                </a:solidFill>
                <a:latin typeface="Calibri (MS) Bold"/>
                <a:ea typeface="Calibri (MS) Bold"/>
                <a:cs typeface="Calibri (MS) Bold"/>
                <a:sym typeface="Calibri (MS) Bold"/>
              </a:rPr>
              <a:t>V26,V27,</a:t>
            </a:r>
          </a:p>
        </p:txBody>
      </p:sp>
      <p:sp>
        <p:nvSpPr>
          <p:cNvPr id="23" name="TextBox 23"/>
          <p:cNvSpPr txBox="1"/>
          <p:nvPr/>
        </p:nvSpPr>
        <p:spPr>
          <a:xfrm>
            <a:off x="228600" y="7962900"/>
            <a:ext cx="2296391" cy="688265"/>
          </a:xfrm>
          <a:prstGeom prst="rect">
            <a:avLst/>
          </a:prstGeom>
        </p:spPr>
        <p:txBody>
          <a:bodyPr lIns="0" tIns="0" rIns="0" bIns="0" rtlCol="0" anchor="t">
            <a:spAutoFit/>
          </a:bodyPr>
          <a:lstStyle/>
          <a:p>
            <a:pPr algn="ctr">
              <a:lnSpc>
                <a:spcPts val="6087"/>
              </a:lnSpc>
            </a:pPr>
            <a:r>
              <a:rPr lang="en-US" sz="3000" spc="86" dirty="0">
                <a:solidFill>
                  <a:srgbClr val="FFFFFF"/>
                </a:solidFill>
                <a:latin typeface="Calibri (MS)"/>
                <a:ea typeface="Calibri (MS)"/>
                <a:cs typeface="Calibri (MS)"/>
                <a:sym typeface="Calibri (MS)"/>
              </a:rPr>
              <a:t>28%</a:t>
            </a:r>
          </a:p>
        </p:txBody>
      </p:sp>
      <p:sp>
        <p:nvSpPr>
          <p:cNvPr id="24" name="TextBox 24"/>
          <p:cNvSpPr txBox="1"/>
          <p:nvPr/>
        </p:nvSpPr>
        <p:spPr>
          <a:xfrm>
            <a:off x="9753600" y="7300468"/>
            <a:ext cx="8384211" cy="1272032"/>
          </a:xfrm>
          <a:prstGeom prst="rect">
            <a:avLst/>
          </a:prstGeom>
        </p:spPr>
        <p:txBody>
          <a:bodyPr lIns="0" tIns="0" rIns="0" bIns="0" rtlCol="0" anchor="t">
            <a:spAutoFit/>
          </a:bodyPr>
          <a:lstStyle/>
          <a:p>
            <a:pPr algn="ctr">
              <a:lnSpc>
                <a:spcPts val="4759"/>
              </a:lnSpc>
            </a:pPr>
            <a:r>
              <a:rPr lang="en-US" sz="4000" b="1" spc="37" dirty="0">
                <a:solidFill>
                  <a:srgbClr val="F4F4F4"/>
                </a:solidFill>
                <a:latin typeface="Calibri (MS)"/>
                <a:ea typeface="Calibri (MS)"/>
                <a:cs typeface="Calibri (MS)"/>
                <a:sym typeface="Calibri (MS)"/>
              </a:rPr>
              <a:t>Capping the Outliers with lower limit 5% and upper limit 95%.</a:t>
            </a:r>
          </a:p>
        </p:txBody>
      </p:sp>
      <p:sp>
        <p:nvSpPr>
          <p:cNvPr id="25" name="TextBox 25"/>
          <p:cNvSpPr txBox="1"/>
          <p:nvPr/>
        </p:nvSpPr>
        <p:spPr>
          <a:xfrm>
            <a:off x="17435953" y="9304118"/>
            <a:ext cx="542094" cy="696925"/>
          </a:xfrm>
          <a:prstGeom prst="rect">
            <a:avLst/>
          </a:prstGeom>
        </p:spPr>
        <p:txBody>
          <a:bodyPr lIns="0" tIns="0" rIns="0" bIns="0" rtlCol="0" anchor="t">
            <a:spAutoFit/>
          </a:bodyPr>
          <a:lstStyle/>
          <a:p>
            <a:pPr algn="ctr">
              <a:lnSpc>
                <a:spcPts val="5163"/>
              </a:lnSpc>
            </a:pPr>
            <a:r>
              <a:rPr lang="en-US" sz="3687">
                <a:solidFill>
                  <a:srgbClr val="DD6706"/>
                </a:solidFill>
                <a:latin typeface="Calibri (MS) Bold"/>
                <a:ea typeface="Calibri (MS) Bold"/>
                <a:cs typeface="Calibri (MS) Bold"/>
                <a:sym typeface="Calibri (MS) Bold"/>
              </a:rPr>
              <a:t>6</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487792815"/>
              </p:ext>
            </p:extLst>
          </p:nvPr>
        </p:nvGraphicFramePr>
        <p:xfrm>
          <a:off x="838200" y="2476500"/>
          <a:ext cx="16611600" cy="6705600"/>
        </p:xfrm>
        <a:graphic>
          <a:graphicData uri="http://schemas.openxmlformats.org/drawingml/2006/table">
            <a:tbl>
              <a:tblPr firstRow="1" firstCol="1" lastRow="1" lastCol="1" bandRow="1" bandCol="1"/>
              <a:tblGrid>
                <a:gridCol w="8839200">
                  <a:extLst>
                    <a:ext uri="{9D8B030D-6E8A-4147-A177-3AD203B41FA5}">
                      <a16:colId xmlns:a16="http://schemas.microsoft.com/office/drawing/2014/main" xmlns="" val="20000"/>
                    </a:ext>
                  </a:extLst>
                </a:gridCol>
                <a:gridCol w="7772400">
                  <a:extLst>
                    <a:ext uri="{9D8B030D-6E8A-4147-A177-3AD203B41FA5}">
                      <a16:colId xmlns:a16="http://schemas.microsoft.com/office/drawing/2014/main" xmlns="" val="20001"/>
                    </a:ext>
                  </a:extLst>
                </a:gridCol>
              </a:tblGrid>
              <a:tr h="1365631">
                <a:tc>
                  <a:txBody>
                    <a:bodyPr/>
                    <a:lstStyle/>
                    <a:p>
                      <a:pPr algn="ctr">
                        <a:lnSpc>
                          <a:spcPts val="5179"/>
                        </a:lnSpc>
                        <a:defRPr/>
                      </a:pPr>
                      <a:r>
                        <a:rPr lang="en-US" sz="3699">
                          <a:solidFill>
                            <a:srgbClr val="000000"/>
                          </a:solidFill>
                          <a:latin typeface="Calibri (MS) Bold"/>
                          <a:ea typeface="Calibri (MS) Bold"/>
                          <a:cs typeface="Calibri (MS) Bold"/>
                          <a:sym typeface="Calibri (MS) Bold"/>
                        </a:rPr>
                        <a:t>FEATURES</a:t>
                      </a:r>
                      <a:endParaRPr lang="en-US" sz="1100"/>
                    </a:p>
                  </a:txBody>
                  <a:tcPr marL="66675" marR="66675"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rotWithShape="1">
                      <a:gsLst>
                        <a:gs pos="0">
                          <a:srgbClr val="30C6C6">
                            <a:alpha val="100000"/>
                          </a:srgbClr>
                        </a:gs>
                        <a:gs pos="50000">
                          <a:srgbClr val="7B878F">
                            <a:alpha val="100000"/>
                          </a:srgbClr>
                        </a:gs>
                        <a:gs pos="100000">
                          <a:srgbClr val="7B878F">
                            <a:alpha val="100000"/>
                          </a:srgbClr>
                        </a:gs>
                      </a:gsLst>
                      <a:lin ang="2700000"/>
                    </a:gradFill>
                  </a:tcPr>
                </a:tc>
                <a:tc>
                  <a:txBody>
                    <a:bodyPr/>
                    <a:lstStyle/>
                    <a:p>
                      <a:pPr algn="ctr">
                        <a:lnSpc>
                          <a:spcPts val="5179"/>
                        </a:lnSpc>
                        <a:defRPr/>
                      </a:pPr>
                      <a:r>
                        <a:rPr lang="en-US" sz="3699" dirty="0">
                          <a:solidFill>
                            <a:srgbClr val="000000"/>
                          </a:solidFill>
                          <a:latin typeface="Calibri (MS) Bold"/>
                          <a:ea typeface="Calibri (MS) Bold"/>
                          <a:cs typeface="Calibri (MS) Bold"/>
                          <a:sym typeface="Calibri (MS) Bold"/>
                        </a:rPr>
                        <a:t>VIF </a:t>
                      </a:r>
                      <a:endParaRPr lang="en-US" sz="1100" dirty="0"/>
                    </a:p>
                  </a:txBody>
                  <a:tcPr marL="66675" marR="66675"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rotWithShape="1">
                      <a:gsLst>
                        <a:gs pos="0">
                          <a:srgbClr val="30C6C6">
                            <a:alpha val="100000"/>
                          </a:srgbClr>
                        </a:gs>
                        <a:gs pos="50000">
                          <a:srgbClr val="7B878F">
                            <a:alpha val="100000"/>
                          </a:srgbClr>
                        </a:gs>
                        <a:gs pos="100000">
                          <a:srgbClr val="7B878F">
                            <a:alpha val="100000"/>
                          </a:srgbClr>
                        </a:gs>
                      </a:gsLst>
                      <a:lin ang="2700000"/>
                    </a:gradFill>
                  </a:tcPr>
                </a:tc>
                <a:extLst>
                  <a:ext uri="{0D108BD9-81ED-4DB2-BD59-A6C34878D82A}">
                    <a16:rowId xmlns:a16="http://schemas.microsoft.com/office/drawing/2014/main" xmlns="" val="10000"/>
                  </a:ext>
                </a:extLst>
              </a:tr>
              <a:tr h="2222161">
                <a:tc>
                  <a:txBody>
                    <a:bodyPr/>
                    <a:lstStyle/>
                    <a:p>
                      <a:pPr algn="ctr">
                        <a:lnSpc>
                          <a:spcPts val="4059"/>
                        </a:lnSpc>
                        <a:defRPr/>
                      </a:pPr>
                      <a:r>
                        <a:rPr lang="en-US" sz="3000" dirty="0">
                          <a:solidFill>
                            <a:schemeClr val="tx1">
                              <a:lumMod val="95000"/>
                              <a:lumOff val="5000"/>
                            </a:schemeClr>
                          </a:solidFill>
                          <a:latin typeface="Calibri (MS) Bold"/>
                          <a:ea typeface="Calibri (MS) Bold"/>
                          <a:cs typeface="Calibri (MS) Bold"/>
                          <a:sym typeface="Calibri (MS) Bold"/>
                        </a:rPr>
                        <a:t>V7, V8, V6, V4, V25, V28, </a:t>
                      </a:r>
                    </a:p>
                    <a:p>
                      <a:pPr algn="ctr">
                        <a:lnSpc>
                          <a:spcPts val="4059"/>
                        </a:lnSpc>
                        <a:defRPr/>
                      </a:pPr>
                      <a:r>
                        <a:rPr lang="en-US" sz="3000" dirty="0">
                          <a:solidFill>
                            <a:schemeClr val="tx1">
                              <a:lumMod val="95000"/>
                              <a:lumOff val="5000"/>
                            </a:schemeClr>
                          </a:solidFill>
                          <a:latin typeface="Calibri (MS) Bold"/>
                          <a:ea typeface="Calibri (MS) Bold"/>
                          <a:cs typeface="Calibri (MS) Bold"/>
                          <a:sym typeface="Calibri (MS) Bold"/>
                        </a:rPr>
                        <a:t>V29, V30, V12, V19, V17</a:t>
                      </a:r>
                      <a:endParaRPr lang="en-US" sz="3000" dirty="0">
                        <a:solidFill>
                          <a:schemeClr val="tx1">
                            <a:lumMod val="95000"/>
                            <a:lumOff val="5000"/>
                          </a:schemeClr>
                        </a:solidFill>
                      </a:endParaRPr>
                    </a:p>
                  </a:txBody>
                  <a:tcPr marL="66675" marR="66675"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lnSpc>
                          <a:spcPts val="3499"/>
                        </a:lnSpc>
                        <a:defRPr/>
                      </a:pPr>
                      <a:r>
                        <a:rPr lang="en-US" sz="2499" dirty="0">
                          <a:solidFill>
                            <a:schemeClr val="tx1">
                              <a:lumMod val="95000"/>
                              <a:lumOff val="5000"/>
                            </a:schemeClr>
                          </a:solidFill>
                          <a:latin typeface="Calibri (MS) Bold"/>
                          <a:ea typeface="Calibri (MS) Bold"/>
                          <a:cs typeface="Calibri (MS) Bold"/>
                          <a:sym typeface="Calibri (MS) Bold"/>
                        </a:rPr>
                        <a:t> </a:t>
                      </a:r>
                      <a:r>
                        <a:rPr lang="en-US" sz="2800" dirty="0">
                          <a:solidFill>
                            <a:schemeClr val="tx1">
                              <a:lumMod val="95000"/>
                              <a:lumOff val="5000"/>
                            </a:schemeClr>
                          </a:solidFill>
                          <a:latin typeface="Calibri (MS) Bold"/>
                          <a:ea typeface="Calibri (MS) Bold"/>
                          <a:cs typeface="Calibri (MS) Bold"/>
                          <a:sym typeface="Calibri (MS) Bold"/>
                        </a:rPr>
                        <a:t>&gt; 10 (High Multicollinearity)</a:t>
                      </a:r>
                      <a:endParaRPr lang="en-US" sz="2800" dirty="0">
                        <a:solidFill>
                          <a:schemeClr val="tx1">
                            <a:lumMod val="95000"/>
                            <a:lumOff val="5000"/>
                          </a:schemeClr>
                        </a:solidFill>
                      </a:endParaRPr>
                    </a:p>
                  </a:txBody>
                  <a:tcPr marL="66675" marR="66675"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xmlns="" val="10001"/>
                  </a:ext>
                </a:extLst>
              </a:tr>
              <a:tr h="1752177">
                <a:tc>
                  <a:txBody>
                    <a:bodyPr/>
                    <a:lstStyle/>
                    <a:p>
                      <a:pPr algn="ctr">
                        <a:lnSpc>
                          <a:spcPts val="4200"/>
                        </a:lnSpc>
                        <a:defRPr/>
                      </a:pPr>
                      <a:r>
                        <a:rPr lang="en-US" sz="3000" b="1" dirty="0">
                          <a:solidFill>
                            <a:schemeClr val="tx1">
                              <a:lumMod val="95000"/>
                              <a:lumOff val="5000"/>
                            </a:schemeClr>
                          </a:solidFill>
                          <a:latin typeface="Calibri (MS)" panose="020B0604020202020204" charset="0"/>
                          <a:cs typeface="Calibri (MS)" panose="020B0604020202020204" charset="0"/>
                        </a:rPr>
                        <a:t>No Columns</a:t>
                      </a:r>
                    </a:p>
                  </a:txBody>
                  <a:tcPr marL="66675" marR="66675"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lnSpc>
                          <a:spcPts val="3219"/>
                        </a:lnSpc>
                        <a:defRPr/>
                      </a:pPr>
                      <a:r>
                        <a:rPr lang="en-US" sz="2800" dirty="0">
                          <a:solidFill>
                            <a:schemeClr val="tx1">
                              <a:lumMod val="95000"/>
                              <a:lumOff val="5000"/>
                            </a:schemeClr>
                          </a:solidFill>
                          <a:latin typeface="Calibri (MS) Bold"/>
                          <a:ea typeface="Calibri (MS) Bold"/>
                          <a:cs typeface="Calibri (MS) Bold"/>
                          <a:sym typeface="Calibri (MS) Bold"/>
                        </a:rPr>
                        <a:t>Between 10 and 5 (Moderate Multicollinearity)</a:t>
                      </a:r>
                      <a:endParaRPr lang="en-US" sz="2800" dirty="0">
                        <a:solidFill>
                          <a:schemeClr val="tx1">
                            <a:lumMod val="95000"/>
                            <a:lumOff val="5000"/>
                          </a:schemeClr>
                        </a:solidFill>
                      </a:endParaRPr>
                    </a:p>
                  </a:txBody>
                  <a:tcPr marL="66675" marR="66675"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xmlns="" val="10002"/>
                  </a:ext>
                </a:extLst>
              </a:tr>
              <a:tr h="1365631">
                <a:tc>
                  <a:txBody>
                    <a:bodyPr/>
                    <a:lstStyle/>
                    <a:p>
                      <a:pPr algn="ctr">
                        <a:lnSpc>
                          <a:spcPts val="4200"/>
                        </a:lnSpc>
                        <a:defRPr/>
                      </a:pPr>
                      <a:r>
                        <a:rPr lang="en-US" sz="3000" dirty="0">
                          <a:solidFill>
                            <a:schemeClr val="tx1">
                              <a:lumMod val="95000"/>
                              <a:lumOff val="5000"/>
                            </a:schemeClr>
                          </a:solidFill>
                          <a:latin typeface="Calibri (MS) Bold"/>
                          <a:cs typeface="Calibri (MS) Bold"/>
                          <a:sym typeface="Calibri (MS) Bold"/>
                        </a:rPr>
                        <a:t>V20, V9, V5</a:t>
                      </a:r>
                      <a:endParaRPr lang="en-US" sz="1100" dirty="0">
                        <a:solidFill>
                          <a:schemeClr val="tx1">
                            <a:lumMod val="95000"/>
                            <a:lumOff val="5000"/>
                          </a:schemeClr>
                        </a:solidFill>
                      </a:endParaRPr>
                    </a:p>
                  </a:txBody>
                  <a:tcPr marL="66675" marR="66675"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ts val="3219"/>
                        </a:lnSpc>
                        <a:spcBef>
                          <a:spcPts val="0"/>
                        </a:spcBef>
                        <a:spcAft>
                          <a:spcPts val="0"/>
                        </a:spcAft>
                        <a:buClrTx/>
                        <a:buSzTx/>
                        <a:buFontTx/>
                        <a:buNone/>
                        <a:tabLst/>
                        <a:defRPr/>
                      </a:pPr>
                      <a:r>
                        <a:rPr lang="en-US" sz="2800" dirty="0">
                          <a:solidFill>
                            <a:schemeClr val="tx1">
                              <a:lumMod val="95000"/>
                              <a:lumOff val="5000"/>
                            </a:schemeClr>
                          </a:solidFill>
                          <a:latin typeface="Calibri (MS) Bold"/>
                          <a:ea typeface="Calibri (MS) Bold"/>
                          <a:cs typeface="Calibri (MS) Bold"/>
                          <a:sym typeface="Calibri (MS) Bold"/>
                        </a:rPr>
                        <a:t>Between 5 and 1 (Low Multicollinearity)</a:t>
                      </a:r>
                      <a:endParaRPr lang="en-US" sz="2800" dirty="0">
                        <a:solidFill>
                          <a:schemeClr val="tx1">
                            <a:lumMod val="95000"/>
                            <a:lumOff val="5000"/>
                          </a:schemeClr>
                        </a:solidFill>
                      </a:endParaRPr>
                    </a:p>
                    <a:p>
                      <a:pPr algn="ctr">
                        <a:lnSpc>
                          <a:spcPts val="3219"/>
                        </a:lnSpc>
                        <a:defRPr/>
                      </a:pPr>
                      <a:endParaRPr lang="en-US" sz="2800" dirty="0">
                        <a:solidFill>
                          <a:schemeClr val="tx1">
                            <a:lumMod val="95000"/>
                            <a:lumOff val="5000"/>
                          </a:schemeClr>
                        </a:solidFill>
                      </a:endParaRPr>
                    </a:p>
                  </a:txBody>
                  <a:tcPr marL="66675" marR="66675"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xmlns="" val="10003"/>
                  </a:ext>
                </a:extLst>
              </a:tr>
            </a:tbl>
          </a:graphicData>
        </a:graphic>
      </p:graphicFrame>
      <p:sp>
        <p:nvSpPr>
          <p:cNvPr id="3" name="TextBox 3"/>
          <p:cNvSpPr txBox="1"/>
          <p:nvPr/>
        </p:nvSpPr>
        <p:spPr>
          <a:xfrm>
            <a:off x="114300" y="198796"/>
            <a:ext cx="18059400" cy="2725746"/>
          </a:xfrm>
          <a:prstGeom prst="rect">
            <a:avLst/>
          </a:prstGeom>
        </p:spPr>
        <p:txBody>
          <a:bodyPr wrap="square" lIns="0" tIns="0" rIns="0" bIns="0" rtlCol="0" anchor="t">
            <a:spAutoFit/>
          </a:bodyPr>
          <a:lstStyle/>
          <a:p>
            <a:pPr algn="ctr">
              <a:lnSpc>
                <a:spcPts val="5376"/>
              </a:lnSpc>
            </a:pPr>
            <a:endParaRPr dirty="0"/>
          </a:p>
          <a:p>
            <a:pPr algn="ctr">
              <a:lnSpc>
                <a:spcPts val="5376"/>
              </a:lnSpc>
            </a:pPr>
            <a:r>
              <a:rPr lang="en-US" sz="6000" spc="115" dirty="0">
                <a:solidFill>
                  <a:srgbClr val="00B0F0"/>
                </a:solidFill>
                <a:latin typeface="Aileron Bold"/>
                <a:ea typeface="Aileron Bold"/>
                <a:cs typeface="Aileron Bold"/>
                <a:sym typeface="Aileron Bold"/>
              </a:rPr>
              <a:t>    </a:t>
            </a:r>
            <a:r>
              <a:rPr lang="en-US" sz="5400" spc="115" dirty="0">
                <a:solidFill>
                  <a:srgbClr val="FFFFFF"/>
                </a:solidFill>
                <a:latin typeface="Aileron Bold"/>
                <a:ea typeface="Aileron Bold"/>
                <a:cs typeface="Aileron Bold"/>
                <a:sym typeface="Aileron Bold"/>
              </a:rPr>
              <a:t>VARIANCE INFLATION FACTOR               </a:t>
            </a:r>
            <a:endParaRPr lang="en-US" sz="6000" spc="115" dirty="0">
              <a:solidFill>
                <a:srgbClr val="FFFFFF"/>
              </a:solidFill>
              <a:latin typeface="Aileron Bold"/>
              <a:ea typeface="Aileron Bold"/>
              <a:cs typeface="Aileron Bold"/>
              <a:sym typeface="Aileron Bold"/>
            </a:endParaRPr>
          </a:p>
          <a:p>
            <a:pPr algn="ctr">
              <a:lnSpc>
                <a:spcPts val="5376"/>
              </a:lnSpc>
            </a:pPr>
            <a:r>
              <a:rPr lang="en-US" sz="3200" spc="115" dirty="0">
                <a:solidFill>
                  <a:srgbClr val="FFFFFF"/>
                </a:solidFill>
                <a:latin typeface="Aileron Bold"/>
                <a:ea typeface="Aileron Bold"/>
                <a:cs typeface="Aileron Bold"/>
                <a:sym typeface="Aileron Bold"/>
              </a:rPr>
              <a:t>(Before Feature Engineering) </a:t>
            </a:r>
          </a:p>
          <a:p>
            <a:pPr algn="ctr">
              <a:lnSpc>
                <a:spcPts val="4852"/>
              </a:lnSpc>
            </a:pPr>
            <a:endParaRPr lang="en-US" sz="6000" spc="115" dirty="0">
              <a:solidFill>
                <a:srgbClr val="FFFFFF"/>
              </a:solidFill>
              <a:latin typeface="Aileron Bold"/>
              <a:ea typeface="Aileron Bold"/>
              <a:cs typeface="Aileron Bold"/>
              <a:sym typeface="Aileron Bold"/>
            </a:endParaRPr>
          </a:p>
        </p:txBody>
      </p:sp>
      <p:sp>
        <p:nvSpPr>
          <p:cNvPr id="5" name="TextBox 5"/>
          <p:cNvSpPr txBox="1"/>
          <p:nvPr/>
        </p:nvSpPr>
        <p:spPr>
          <a:xfrm>
            <a:off x="17631606" y="9556115"/>
            <a:ext cx="542094" cy="696925"/>
          </a:xfrm>
          <a:prstGeom prst="rect">
            <a:avLst/>
          </a:prstGeom>
        </p:spPr>
        <p:txBody>
          <a:bodyPr lIns="0" tIns="0" rIns="0" bIns="0" rtlCol="0" anchor="t">
            <a:spAutoFit/>
          </a:bodyPr>
          <a:lstStyle/>
          <a:p>
            <a:pPr algn="ctr">
              <a:lnSpc>
                <a:spcPts val="5163"/>
              </a:lnSpc>
            </a:pPr>
            <a:r>
              <a:rPr lang="en-US" sz="3687">
                <a:solidFill>
                  <a:srgbClr val="DD6706"/>
                </a:solidFill>
                <a:latin typeface="Calibri (MS) Bold"/>
                <a:ea typeface="Calibri (MS) Bold"/>
                <a:cs typeface="Calibri (MS) Bold"/>
                <a:sym typeface="Calibri (MS) Bold"/>
              </a:rPr>
              <a:t>7</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D3F2FB">
                <a:alpha val="100000"/>
              </a:srgbClr>
            </a:gs>
            <a:gs pos="33333">
              <a:srgbClr val="7E8B9F">
                <a:alpha val="100000"/>
              </a:srgbClr>
            </a:gs>
            <a:gs pos="66667">
              <a:srgbClr val="7E919F">
                <a:alpha val="100000"/>
              </a:srgbClr>
            </a:gs>
            <a:gs pos="100000">
              <a:srgbClr val="CED765">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8097500" y="-95250"/>
            <a:ext cx="190500" cy="9258300"/>
          </a:xfrm>
          <a:custGeom>
            <a:avLst/>
            <a:gdLst/>
            <a:ahLst/>
            <a:cxnLst/>
            <a:rect l="l" t="t" r="r" b="b"/>
            <a:pathLst>
              <a:path w="190500" h="9258300">
                <a:moveTo>
                  <a:pt x="0" y="0"/>
                </a:moveTo>
                <a:lnTo>
                  <a:pt x="190500" y="0"/>
                </a:lnTo>
                <a:lnTo>
                  <a:pt x="190500" y="9258300"/>
                </a:lnTo>
                <a:lnTo>
                  <a:pt x="0" y="92583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2224645" y="1846027"/>
            <a:ext cx="13838709" cy="6605941"/>
            <a:chOff x="0" y="0"/>
            <a:chExt cx="18471642" cy="8817483"/>
          </a:xfrm>
        </p:grpSpPr>
        <p:sp>
          <p:nvSpPr>
            <p:cNvPr id="4" name="Freeform 4"/>
            <p:cNvSpPr/>
            <p:nvPr/>
          </p:nvSpPr>
          <p:spPr>
            <a:xfrm>
              <a:off x="0" y="0"/>
              <a:ext cx="18471642" cy="8817483"/>
            </a:xfrm>
            <a:custGeom>
              <a:avLst/>
              <a:gdLst/>
              <a:ahLst/>
              <a:cxnLst/>
              <a:rect l="l" t="t" r="r" b="b"/>
              <a:pathLst>
                <a:path w="18471642" h="8817483">
                  <a:moveTo>
                    <a:pt x="0" y="0"/>
                  </a:moveTo>
                  <a:lnTo>
                    <a:pt x="18471642" y="0"/>
                  </a:lnTo>
                  <a:lnTo>
                    <a:pt x="18471642" y="8817483"/>
                  </a:lnTo>
                  <a:lnTo>
                    <a:pt x="0" y="8817483"/>
                  </a:lnTo>
                  <a:lnTo>
                    <a:pt x="0" y="0"/>
                  </a:lnTo>
                  <a:close/>
                </a:path>
              </a:pathLst>
            </a:custGeom>
            <a:blipFill>
              <a:blip r:embed="rId4"/>
              <a:stretch>
                <a:fillRect t="-452" b="-452"/>
              </a:stretch>
            </a:blipFill>
          </p:spPr>
        </p:sp>
      </p:grpSp>
      <p:sp>
        <p:nvSpPr>
          <p:cNvPr id="5" name="TextBox 5"/>
          <p:cNvSpPr txBox="1"/>
          <p:nvPr/>
        </p:nvSpPr>
        <p:spPr>
          <a:xfrm>
            <a:off x="0" y="8522218"/>
            <a:ext cx="18192750" cy="1441677"/>
          </a:xfrm>
          <a:prstGeom prst="rect">
            <a:avLst/>
          </a:prstGeom>
        </p:spPr>
        <p:txBody>
          <a:bodyPr lIns="0" tIns="0" rIns="0" bIns="0" rtlCol="0" anchor="t">
            <a:spAutoFit/>
          </a:bodyPr>
          <a:lstStyle/>
          <a:p>
            <a:pPr algn="ctr">
              <a:lnSpc>
                <a:spcPts val="3830"/>
              </a:lnSpc>
            </a:pPr>
            <a:r>
              <a:rPr lang="en-US" sz="3000" spc="28" dirty="0">
                <a:solidFill>
                  <a:schemeClr val="tx1">
                    <a:lumMod val="95000"/>
                    <a:lumOff val="5000"/>
                  </a:schemeClr>
                </a:solidFill>
                <a:latin typeface="Calibri (MS)"/>
                <a:ea typeface="Calibri (MS)"/>
                <a:cs typeface="Calibri (MS)"/>
                <a:sym typeface="Calibri (MS)"/>
              </a:rPr>
              <a:t>Self-employed individuals have the highest default rate (2.38%).</a:t>
            </a:r>
          </a:p>
          <a:p>
            <a:pPr algn="ctr">
              <a:lnSpc>
                <a:spcPts val="3830"/>
              </a:lnSpc>
            </a:pPr>
            <a:r>
              <a:rPr lang="en-US" sz="3000" spc="28" dirty="0">
                <a:solidFill>
                  <a:schemeClr val="tx1">
                    <a:lumMod val="95000"/>
                    <a:lumOff val="5000"/>
                  </a:schemeClr>
                </a:solidFill>
                <a:latin typeface="Calibri (MS)"/>
                <a:ea typeface="Calibri (MS)"/>
                <a:cs typeface="Calibri (MS)"/>
                <a:sym typeface="Calibri (MS)"/>
              </a:rPr>
              <a:t>Pensioners and housewives, with lower default rates.</a:t>
            </a:r>
          </a:p>
          <a:p>
            <a:pPr algn="ctr">
              <a:lnSpc>
                <a:spcPts val="3830"/>
              </a:lnSpc>
            </a:pPr>
            <a:r>
              <a:rPr lang="en-US" sz="3000" spc="28" dirty="0">
                <a:solidFill>
                  <a:schemeClr val="tx1">
                    <a:lumMod val="95000"/>
                    <a:lumOff val="5000"/>
                  </a:schemeClr>
                </a:solidFill>
                <a:latin typeface="Calibri (MS)"/>
                <a:ea typeface="Calibri (MS)"/>
                <a:cs typeface="Calibri (MS)"/>
                <a:sym typeface="Calibri (MS)"/>
              </a:rPr>
              <a:t>  Default rates by group: SELF (2.38%), SAL (1.80%), HOUSEWIFE (1.02%), PENS (0.72%), STUDENT (1.34%).</a:t>
            </a:r>
          </a:p>
        </p:txBody>
      </p:sp>
      <p:sp>
        <p:nvSpPr>
          <p:cNvPr id="6" name="TextBox 6"/>
          <p:cNvSpPr txBox="1"/>
          <p:nvPr/>
        </p:nvSpPr>
        <p:spPr>
          <a:xfrm>
            <a:off x="0" y="-29210"/>
            <a:ext cx="17890545" cy="1847469"/>
          </a:xfrm>
          <a:prstGeom prst="rect">
            <a:avLst/>
          </a:prstGeom>
        </p:spPr>
        <p:txBody>
          <a:bodyPr lIns="0" tIns="0" rIns="0" bIns="0" rtlCol="0" anchor="t">
            <a:spAutoFit/>
          </a:bodyPr>
          <a:lstStyle/>
          <a:p>
            <a:pPr algn="ctr">
              <a:lnSpc>
                <a:spcPts val="7278"/>
              </a:lnSpc>
            </a:pPr>
            <a:r>
              <a:rPr lang="en-US" sz="5400" dirty="0">
                <a:solidFill>
                  <a:srgbClr val="FFFFFF"/>
                </a:solidFill>
                <a:latin typeface="Aileron Bold"/>
                <a:ea typeface="Aileron Bold"/>
                <a:cs typeface="Aileron Bold"/>
                <a:sym typeface="Aileron Bold"/>
              </a:rPr>
              <a:t>EMPLOYEMENT TYPE HAVING HIGHEST </a:t>
            </a:r>
          </a:p>
          <a:p>
            <a:pPr algn="ctr">
              <a:lnSpc>
                <a:spcPts val="7278"/>
              </a:lnSpc>
            </a:pPr>
            <a:r>
              <a:rPr lang="en-US" sz="5400" dirty="0">
                <a:solidFill>
                  <a:srgbClr val="FFFFFF"/>
                </a:solidFill>
                <a:latin typeface="Aileron Bold"/>
                <a:ea typeface="Aileron Bold"/>
                <a:cs typeface="Aileron Bold"/>
                <a:sym typeface="Aileron Bold"/>
              </a:rPr>
              <a:t>PERCENTAGE OF DEFAULTERS</a:t>
            </a:r>
          </a:p>
        </p:txBody>
      </p:sp>
      <p:sp>
        <p:nvSpPr>
          <p:cNvPr id="7" name="TextBox 7"/>
          <p:cNvSpPr txBox="1"/>
          <p:nvPr/>
        </p:nvSpPr>
        <p:spPr>
          <a:xfrm>
            <a:off x="17555406" y="9339006"/>
            <a:ext cx="542094" cy="696925"/>
          </a:xfrm>
          <a:prstGeom prst="rect">
            <a:avLst/>
          </a:prstGeom>
        </p:spPr>
        <p:txBody>
          <a:bodyPr lIns="0" tIns="0" rIns="0" bIns="0" rtlCol="0" anchor="t">
            <a:spAutoFit/>
          </a:bodyPr>
          <a:lstStyle/>
          <a:p>
            <a:pPr algn="ctr">
              <a:lnSpc>
                <a:spcPts val="5163"/>
              </a:lnSpc>
            </a:pPr>
            <a:r>
              <a:rPr lang="en-US" sz="3687">
                <a:solidFill>
                  <a:srgbClr val="DD6706"/>
                </a:solidFill>
                <a:latin typeface="Calibri (MS) Bold"/>
                <a:ea typeface="Calibri (MS) Bold"/>
                <a:cs typeface="Calibri (MS) Bold"/>
                <a:sym typeface="Calibri (MS) Bold"/>
              </a:rPr>
              <a:t>8</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678</TotalTime>
  <Words>1845</Words>
  <Application>Microsoft Office PowerPoint</Application>
  <PresentationFormat>Custom</PresentationFormat>
  <Paragraphs>605</Paragraphs>
  <Slides>23</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Arial</vt:lpstr>
      <vt:lpstr>Helios Bold</vt:lpstr>
      <vt:lpstr>Calibri</vt:lpstr>
      <vt:lpstr>Now Bold</vt:lpstr>
      <vt:lpstr>Calibri (MS)</vt:lpstr>
      <vt:lpstr>Aileron</vt:lpstr>
      <vt:lpstr>Klein Bold</vt:lpstr>
      <vt:lpstr>Helios</vt:lpstr>
      <vt:lpstr>Calibri (MS) Bold</vt:lpstr>
      <vt:lpstr>Aileron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Group1 .pptx</dc:title>
  <cp:lastModifiedBy>LENOVO</cp:lastModifiedBy>
  <cp:revision>14</cp:revision>
  <dcterms:created xsi:type="dcterms:W3CDTF">2006-08-16T00:00:00Z</dcterms:created>
  <dcterms:modified xsi:type="dcterms:W3CDTF">2024-08-02T18:49:05Z</dcterms:modified>
  <dc:identifier>DAGMma7jCQo</dc:identifier>
</cp:coreProperties>
</file>